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18288000" cy="10287000"/>
  <p:notesSz cx="6858000" cy="9144000"/>
  <p:embeddedFontLst>
    <p:embeddedFont>
      <p:font typeface="Fraunces Italics" charset="1" panose="00000000000000000000"/>
      <p:regular r:id="rId32"/>
    </p:embeddedFont>
    <p:embeddedFont>
      <p:font typeface="Raleway" charset="1" panose="00000000000000000000"/>
      <p:regular r:id="rId33"/>
    </p:embeddedFont>
    <p:embeddedFont>
      <p:font typeface="Raleway Bold" charset="1" panose="00000000000000000000"/>
      <p:regular r:id="rId34"/>
    </p:embeddedFont>
    <p:embeddedFont>
      <p:font typeface="Canva Sans" charset="1" panose="020B0503030501040103"/>
      <p:regular r:id="rId35"/>
    </p:embeddedFont>
    <p:embeddedFont>
      <p:font typeface="Fraunces" charset="1" panose="00000000000000000000"/>
      <p:regular r:id="rId36"/>
    </p:embeddedFont>
    <p:embeddedFont>
      <p:font typeface="Fraunces Bold" charset="1" panose="00000000000000000000"/>
      <p:regular r:id="rId37"/>
    </p:embeddedFont>
    <p:embeddedFont>
      <p:font typeface="Fraunces Thin Italics" charset="1" panose="00000000000000000000"/>
      <p:regular r:id="rId38"/>
    </p:embeddedFont>
    <p:embeddedFont>
      <p:font typeface="Fraunces Bold Italics" charset="1" panose="0000000000000000000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11" Target="../media/image15.jpeg" Type="http://schemas.openxmlformats.org/officeDocument/2006/relationships/image"/><Relationship Id="rId12" Target="../media/image16.jpeg" Type="http://schemas.openxmlformats.org/officeDocument/2006/relationships/image"/><Relationship Id="rId13" Target="../media/image17.jpeg" Type="http://schemas.openxmlformats.org/officeDocument/2006/relationships/image"/><Relationship Id="rId14" Target="../media/image18.jpeg" Type="http://schemas.openxmlformats.org/officeDocument/2006/relationships/image"/><Relationship Id="rId15" Target="../media/image19.jpeg" Type="http://schemas.openxmlformats.org/officeDocument/2006/relationships/image"/><Relationship Id="rId2" Target="../media/image6.png" Type="http://schemas.openxmlformats.org/officeDocument/2006/relationships/image"/><Relationship Id="rId3" Target="../media/image7.jpe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Relationship Id="rId8" Target="../media/image12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Relationship Id="rId3" Target="../media/image23.jpeg" Type="http://schemas.openxmlformats.org/officeDocument/2006/relationships/image"/><Relationship Id="rId4" Target="../media/image24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26.jpeg" Type="http://schemas.openxmlformats.org/officeDocument/2006/relationships/image"/><Relationship Id="rId4" Target="../media/image27.jpeg" Type="http://schemas.openxmlformats.org/officeDocument/2006/relationships/image"/><Relationship Id="rId5" Target="../media/image28.jpeg" Type="http://schemas.openxmlformats.org/officeDocument/2006/relationships/image"/><Relationship Id="rId6" Target="../media/image29.jpeg" Type="http://schemas.openxmlformats.org/officeDocument/2006/relationships/image"/><Relationship Id="rId7" Target="../media/image30.jpeg" Type="http://schemas.openxmlformats.org/officeDocument/2006/relationships/image"/><Relationship Id="rId8" Target="../media/image31.jpeg" Type="http://schemas.openxmlformats.org/officeDocument/2006/relationships/image"/><Relationship Id="rId9" Target="../media/image32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jpeg" Type="http://schemas.openxmlformats.org/officeDocument/2006/relationships/image"/><Relationship Id="rId3" Target="../media/image35.jpeg" Type="http://schemas.openxmlformats.org/officeDocument/2006/relationships/image"/><Relationship Id="rId4" Target="../media/image36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Relationship Id="rId3" Target="../media/image40.png" Type="http://schemas.openxmlformats.org/officeDocument/2006/relationships/image"/><Relationship Id="rId4" Target="../media/image41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1.jpeg" Type="http://schemas.openxmlformats.org/officeDocument/2006/relationships/image"/><Relationship Id="rId11" Target="../media/image52.jpeg" Type="http://schemas.openxmlformats.org/officeDocument/2006/relationships/image"/><Relationship Id="rId12" Target="../media/image53.jpeg" Type="http://schemas.openxmlformats.org/officeDocument/2006/relationships/image"/><Relationship Id="rId2" Target="../media/image43.png" Type="http://schemas.openxmlformats.org/officeDocument/2006/relationships/image"/><Relationship Id="rId3" Target="../media/image44.jpeg" Type="http://schemas.openxmlformats.org/officeDocument/2006/relationships/image"/><Relationship Id="rId4" Target="../media/image45.jpeg" Type="http://schemas.openxmlformats.org/officeDocument/2006/relationships/image"/><Relationship Id="rId5" Target="../media/image46.jpeg" Type="http://schemas.openxmlformats.org/officeDocument/2006/relationships/image"/><Relationship Id="rId6" Target="../media/image47.jpeg" Type="http://schemas.openxmlformats.org/officeDocument/2006/relationships/image"/><Relationship Id="rId7" Target="../media/image48.jpeg" Type="http://schemas.openxmlformats.org/officeDocument/2006/relationships/image"/><Relationship Id="rId8" Target="../media/image49.jpeg" Type="http://schemas.openxmlformats.org/officeDocument/2006/relationships/image"/><Relationship Id="rId9" Target="../media/image50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4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jpeg" Type="http://schemas.openxmlformats.org/officeDocument/2006/relationships/image"/><Relationship Id="rId5" Target="../media/image55.jpeg" Type="http://schemas.openxmlformats.org/officeDocument/2006/relationships/image"/><Relationship Id="rId6" Target="../media/image56.jpeg" Type="http://schemas.openxmlformats.org/officeDocument/2006/relationships/image"/><Relationship Id="rId7" Target="../media/image57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8.png" Type="http://schemas.openxmlformats.org/officeDocument/2006/relationships/image"/><Relationship Id="rId3" Target="../media/image59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60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859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78191" y="3367096"/>
            <a:ext cx="11607972" cy="1858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835"/>
              </a:lnSpc>
            </a:pPr>
            <a:r>
              <a:rPr lang="en-US" sz="16455" i="true" spc="-740">
                <a:solidFill>
                  <a:srgbClr val="FFFDFA"/>
                </a:solidFill>
                <a:latin typeface="Fraunces Italics"/>
                <a:ea typeface="Fraunces Italics"/>
                <a:cs typeface="Fraunces Italics"/>
                <a:sym typeface="Fraunces Italics"/>
              </a:rPr>
              <a:t>Soutenance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2352652" y="3317094"/>
            <a:ext cx="1667022" cy="1667022"/>
          </a:xfrm>
          <a:custGeom>
            <a:avLst/>
            <a:gdLst/>
            <a:ahLst/>
            <a:cxnLst/>
            <a:rect r="r" b="b" t="t" l="l"/>
            <a:pathLst>
              <a:path h="1667022" w="1667022">
                <a:moveTo>
                  <a:pt x="0" y="0"/>
                </a:moveTo>
                <a:lnTo>
                  <a:pt x="1667022" y="0"/>
                </a:lnTo>
                <a:lnTo>
                  <a:pt x="1667022" y="1667021"/>
                </a:lnTo>
                <a:lnTo>
                  <a:pt x="0" y="16670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>
            <a:off x="11906" y="8460534"/>
            <a:ext cx="18288000" cy="0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3461944" y="821057"/>
            <a:ext cx="3797356" cy="1639093"/>
          </a:xfrm>
          <a:custGeom>
            <a:avLst/>
            <a:gdLst/>
            <a:ahLst/>
            <a:cxnLst/>
            <a:rect r="r" b="b" t="t" l="l"/>
            <a:pathLst>
              <a:path h="1639093" w="3797356">
                <a:moveTo>
                  <a:pt x="0" y="0"/>
                </a:moveTo>
                <a:lnTo>
                  <a:pt x="3797356" y="0"/>
                </a:lnTo>
                <a:lnTo>
                  <a:pt x="3797356" y="1639093"/>
                </a:lnTo>
                <a:lnTo>
                  <a:pt x="0" y="16390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822475" y="1180863"/>
            <a:ext cx="8747590" cy="459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Université Polytechnique des Hauts-de-France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47717" y="5936615"/>
            <a:ext cx="10690912" cy="1344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2799" b="true">
                <a:solidFill>
                  <a:srgbClr val="FFFDFA"/>
                </a:solidFill>
                <a:latin typeface="Raleway Bold"/>
                <a:ea typeface="Raleway Bold"/>
                <a:cs typeface="Raleway Bold"/>
                <a:sym typeface="Raleway Bold"/>
              </a:rPr>
              <a:t>Mention :</a:t>
            </a: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 Gestion des territoires et développement local (GTDL) </a:t>
            </a:r>
          </a:p>
          <a:p>
            <a:pPr algn="l">
              <a:lnSpc>
                <a:spcPts val="5599"/>
              </a:lnSpc>
            </a:pPr>
            <a:r>
              <a:rPr lang="en-US" sz="2799" b="true">
                <a:solidFill>
                  <a:srgbClr val="FFFDFA"/>
                </a:solidFill>
                <a:latin typeface="Raleway Bold"/>
                <a:ea typeface="Raleway Bold"/>
                <a:cs typeface="Raleway Bold"/>
                <a:sym typeface="Raleway Bold"/>
              </a:rPr>
              <a:t>Parcours :</a:t>
            </a: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 Tiers Lieux et Dynamiques Territoriales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78191" y="8718912"/>
            <a:ext cx="4868067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Eric Leleu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675550" y="8718912"/>
            <a:ext cx="4902484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21 novembre 2025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807325" y="8718912"/>
            <a:ext cx="5451975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VAE encadrée par Céline Quéant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DFA"/>
                </a:solidFill>
                <a:latin typeface="Canva Sans"/>
                <a:ea typeface="Canva Sans"/>
                <a:cs typeface="Canva Sans"/>
                <a:sym typeface="Canva Sans"/>
              </a:rPr>
              <a:t>Page 1 sur 26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859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5249705" y="1276697"/>
            <a:ext cx="10698541" cy="7733605"/>
            <a:chOff x="0" y="0"/>
            <a:chExt cx="5265420" cy="380619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6510" y="15240"/>
              <a:ext cx="5233670" cy="3774440"/>
            </a:xfrm>
            <a:custGeom>
              <a:avLst/>
              <a:gdLst/>
              <a:ahLst/>
              <a:cxnLst/>
              <a:rect r="r" b="b" t="t" l="l"/>
              <a:pathLst>
                <a:path h="3774440" w="5233670">
                  <a:moveTo>
                    <a:pt x="5233670" y="2413000"/>
                  </a:moveTo>
                  <a:cubicBezTo>
                    <a:pt x="5233670" y="3249930"/>
                    <a:pt x="5233670" y="3774440"/>
                    <a:pt x="5233670" y="3774440"/>
                  </a:cubicBezTo>
                  <a:lnTo>
                    <a:pt x="2616200" y="3774440"/>
                  </a:lnTo>
                  <a:lnTo>
                    <a:pt x="0" y="3774440"/>
                  </a:lnTo>
                  <a:cubicBezTo>
                    <a:pt x="0" y="3774440"/>
                    <a:pt x="0" y="3248660"/>
                    <a:pt x="0" y="2413000"/>
                  </a:cubicBezTo>
                  <a:cubicBezTo>
                    <a:pt x="0" y="1577340"/>
                    <a:pt x="875030" y="0"/>
                    <a:pt x="2617470" y="0"/>
                  </a:cubicBezTo>
                  <a:cubicBezTo>
                    <a:pt x="4359910" y="0"/>
                    <a:pt x="5233670" y="1576070"/>
                    <a:pt x="5233670" y="2413000"/>
                  </a:cubicBezTo>
                  <a:close/>
                </a:path>
              </a:pathLst>
            </a:custGeom>
            <a:blipFill>
              <a:blip r:embed="rId2"/>
              <a:stretch>
                <a:fillRect l="-4187" t="0" r="-4187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65420" cy="3806190"/>
            </a:xfrm>
            <a:custGeom>
              <a:avLst/>
              <a:gdLst/>
              <a:ahLst/>
              <a:cxnLst/>
              <a:rect r="r" b="b" t="t" l="l"/>
              <a:pathLst>
                <a:path h="3806190" w="5265420">
                  <a:moveTo>
                    <a:pt x="5265420" y="3806190"/>
                  </a:moveTo>
                  <a:lnTo>
                    <a:pt x="0" y="3806190"/>
                  </a:lnTo>
                  <a:lnTo>
                    <a:pt x="0" y="2428240"/>
                  </a:lnTo>
                  <a:cubicBezTo>
                    <a:pt x="0" y="1955800"/>
                    <a:pt x="259080" y="1355090"/>
                    <a:pt x="659130" y="897890"/>
                  </a:cubicBezTo>
                  <a:cubicBezTo>
                    <a:pt x="1018540" y="488950"/>
                    <a:pt x="1652270" y="0"/>
                    <a:pt x="2632710" y="0"/>
                  </a:cubicBezTo>
                  <a:cubicBezTo>
                    <a:pt x="3614420" y="0"/>
                    <a:pt x="4246880" y="488950"/>
                    <a:pt x="4606290" y="897890"/>
                  </a:cubicBezTo>
                  <a:cubicBezTo>
                    <a:pt x="5006340" y="1355090"/>
                    <a:pt x="5265420" y="1955800"/>
                    <a:pt x="5265420" y="2428240"/>
                  </a:cubicBezTo>
                  <a:lnTo>
                    <a:pt x="5265420" y="3806190"/>
                  </a:lnTo>
                  <a:close/>
                  <a:moveTo>
                    <a:pt x="31750" y="3774440"/>
                  </a:moveTo>
                  <a:lnTo>
                    <a:pt x="5233670" y="3774440"/>
                  </a:lnTo>
                  <a:lnTo>
                    <a:pt x="5233670" y="2428240"/>
                  </a:lnTo>
                  <a:cubicBezTo>
                    <a:pt x="5233670" y="1963420"/>
                    <a:pt x="4978400" y="1370330"/>
                    <a:pt x="4582160" y="918210"/>
                  </a:cubicBezTo>
                  <a:cubicBezTo>
                    <a:pt x="4227830" y="514350"/>
                    <a:pt x="3601720" y="31750"/>
                    <a:pt x="2632710" y="31750"/>
                  </a:cubicBezTo>
                  <a:cubicBezTo>
                    <a:pt x="1663700" y="31750"/>
                    <a:pt x="1037590" y="514350"/>
                    <a:pt x="683260" y="919480"/>
                  </a:cubicBezTo>
                  <a:cubicBezTo>
                    <a:pt x="287020" y="1370330"/>
                    <a:pt x="31750" y="1963420"/>
                    <a:pt x="31750" y="2428240"/>
                  </a:cubicBezTo>
                  <a:lnTo>
                    <a:pt x="31750" y="3774440"/>
                  </a:lnTo>
                  <a:close/>
                </a:path>
              </a:pathLst>
            </a:custGeom>
            <a:solidFill>
              <a:srgbClr val="68593E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900869" y="1028700"/>
            <a:ext cx="3105272" cy="3105272"/>
          </a:xfrm>
          <a:custGeom>
            <a:avLst/>
            <a:gdLst/>
            <a:ahLst/>
            <a:cxnLst/>
            <a:rect r="r" b="b" t="t" l="l"/>
            <a:pathLst>
              <a:path h="3105272" w="3105272">
                <a:moveTo>
                  <a:pt x="0" y="0"/>
                </a:moveTo>
                <a:lnTo>
                  <a:pt x="3105272" y="0"/>
                </a:lnTo>
                <a:lnTo>
                  <a:pt x="3105272" y="3105272"/>
                </a:lnTo>
                <a:lnTo>
                  <a:pt x="0" y="31052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>
            <a:off x="0" y="9672638"/>
            <a:ext cx="18288000" cy="0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2166494" y="7564289"/>
            <a:ext cx="5779159" cy="1446013"/>
          </a:xfrm>
          <a:custGeom>
            <a:avLst/>
            <a:gdLst/>
            <a:ahLst/>
            <a:cxnLst/>
            <a:rect r="r" b="b" t="t" l="l"/>
            <a:pathLst>
              <a:path h="1446013" w="5779159">
                <a:moveTo>
                  <a:pt x="0" y="0"/>
                </a:moveTo>
                <a:lnTo>
                  <a:pt x="5779159" y="0"/>
                </a:lnTo>
                <a:lnTo>
                  <a:pt x="5779159" y="1446014"/>
                </a:lnTo>
                <a:lnTo>
                  <a:pt x="0" y="14460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00869" y="5791200"/>
            <a:ext cx="11607972" cy="3487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835"/>
              </a:lnSpc>
            </a:pPr>
            <a:r>
              <a:rPr lang="en-US" sz="16455" spc="-740">
                <a:solidFill>
                  <a:srgbClr val="FFFDFA"/>
                </a:solidFill>
                <a:latin typeface="Fraunces"/>
                <a:ea typeface="Fraunces"/>
                <a:cs typeface="Fraunces"/>
                <a:sym typeface="Fraunces"/>
              </a:rPr>
              <a:t>Master </a:t>
            </a:r>
          </a:p>
          <a:p>
            <a:pPr algn="l" marL="0" indent="0" lvl="0">
              <a:lnSpc>
                <a:spcPts val="12835"/>
              </a:lnSpc>
            </a:pPr>
            <a:r>
              <a:rPr lang="en-US" sz="16455" spc="-740">
                <a:solidFill>
                  <a:srgbClr val="FFFDFA"/>
                </a:solidFill>
                <a:latin typeface="Fraunces"/>
                <a:ea typeface="Fraunces"/>
                <a:cs typeface="Fraunces"/>
                <a:sym typeface="Fraunces"/>
              </a:rPr>
              <a:t>Tiers-Lieux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DFA"/>
                </a:solidFill>
                <a:latin typeface="Canva Sans"/>
                <a:ea typeface="Canva Sans"/>
                <a:cs typeface="Canva Sans"/>
                <a:sym typeface="Canva Sans"/>
              </a:rPr>
              <a:t>Page 2 sur 26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859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074802" y="1897074"/>
            <a:ext cx="5533863" cy="459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40"/>
              </a:lnSpc>
              <a:spcBef>
                <a:spcPct val="0"/>
              </a:spcBef>
            </a:pPr>
            <a:r>
              <a:rPr lang="en-US" sz="2800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Introduction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553575" y="1888819"/>
            <a:ext cx="728477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079"/>
              </a:lnSpc>
              <a:spcBef>
                <a:spcPct val="0"/>
              </a:spcBef>
            </a:pPr>
            <a:r>
              <a:rPr lang="en-US" b="true" sz="3399">
                <a:solidFill>
                  <a:srgbClr val="FFFDFA"/>
                </a:solidFill>
                <a:latin typeface="Fraunces Bold"/>
                <a:ea typeface="Fraunces Bold"/>
                <a:cs typeface="Fraunces Bold"/>
                <a:sym typeface="Fraunces Bold"/>
              </a:rPr>
              <a:t>01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074802" y="2749709"/>
            <a:ext cx="5533863" cy="459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40"/>
              </a:lnSpc>
              <a:spcBef>
                <a:spcPct val="0"/>
              </a:spcBef>
            </a:pPr>
            <a:r>
              <a:rPr lang="en-US" sz="2800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Présentation du lieu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553575" y="2741454"/>
            <a:ext cx="728477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079"/>
              </a:lnSpc>
              <a:spcBef>
                <a:spcPct val="0"/>
              </a:spcBef>
            </a:pPr>
            <a:r>
              <a:rPr lang="en-US" b="true" sz="3399">
                <a:solidFill>
                  <a:srgbClr val="FFFDFA"/>
                </a:solidFill>
                <a:latin typeface="Fraunces Bold"/>
                <a:ea typeface="Fraunces Bold"/>
                <a:cs typeface="Fraunces Bold"/>
                <a:sym typeface="Fraunces Bold"/>
              </a:rPr>
              <a:t>02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074802" y="3589655"/>
            <a:ext cx="5533863" cy="459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40"/>
              </a:lnSpc>
              <a:spcBef>
                <a:spcPct val="0"/>
              </a:spcBef>
            </a:pPr>
            <a:r>
              <a:rPr lang="en-US" sz="2800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Génèse du projet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553575" y="3581400"/>
            <a:ext cx="728477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079"/>
              </a:lnSpc>
              <a:spcBef>
                <a:spcPct val="0"/>
              </a:spcBef>
            </a:pPr>
            <a:r>
              <a:rPr lang="en-US" b="true" sz="3399">
                <a:solidFill>
                  <a:srgbClr val="FFFDFA"/>
                </a:solidFill>
                <a:latin typeface="Fraunces Bold"/>
                <a:ea typeface="Fraunces Bold"/>
                <a:cs typeface="Fraunces Bold"/>
                <a:sym typeface="Fraunces Bold"/>
              </a:rPr>
              <a:t>03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074802" y="4437380"/>
            <a:ext cx="5533863" cy="459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40"/>
              </a:lnSpc>
              <a:spcBef>
                <a:spcPct val="0"/>
              </a:spcBef>
            </a:pPr>
            <a:r>
              <a:rPr lang="en-US" sz="2800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Vie et animation du lieu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553575" y="4429125"/>
            <a:ext cx="728477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079"/>
              </a:lnSpc>
              <a:spcBef>
                <a:spcPct val="0"/>
              </a:spcBef>
            </a:pPr>
            <a:r>
              <a:rPr lang="en-US" b="true" sz="3399">
                <a:solidFill>
                  <a:srgbClr val="FFFDFA"/>
                </a:solidFill>
                <a:latin typeface="Fraunces Bold"/>
                <a:ea typeface="Fraunces Bold"/>
                <a:cs typeface="Fraunces Bold"/>
                <a:sym typeface="Fraunces Bold"/>
              </a:rPr>
              <a:t>04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074802" y="5285105"/>
            <a:ext cx="5533863" cy="459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40"/>
              </a:lnSpc>
              <a:spcBef>
                <a:spcPct val="0"/>
              </a:spcBef>
            </a:pPr>
            <a:r>
              <a:rPr lang="en-US" sz="2800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Développement et futurs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553575" y="5276850"/>
            <a:ext cx="728477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079"/>
              </a:lnSpc>
              <a:spcBef>
                <a:spcPct val="0"/>
              </a:spcBef>
            </a:pPr>
            <a:r>
              <a:rPr lang="en-US" b="true" sz="3399">
                <a:solidFill>
                  <a:srgbClr val="FFFDFA"/>
                </a:solidFill>
                <a:latin typeface="Fraunces Bold"/>
                <a:ea typeface="Fraunces Bold"/>
                <a:cs typeface="Fraunces Bold"/>
                <a:sym typeface="Fraunces Bold"/>
              </a:rPr>
              <a:t>05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074802" y="6137739"/>
            <a:ext cx="5533863" cy="459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40"/>
              </a:lnSpc>
              <a:spcBef>
                <a:spcPct val="0"/>
              </a:spcBef>
            </a:pPr>
            <a:r>
              <a:rPr lang="en-US" sz="2800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Conclusion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553575" y="6129484"/>
            <a:ext cx="728477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079"/>
              </a:lnSpc>
              <a:spcBef>
                <a:spcPct val="0"/>
              </a:spcBef>
            </a:pPr>
            <a:r>
              <a:rPr lang="en-US" b="true" sz="3399">
                <a:solidFill>
                  <a:srgbClr val="FFFDFA"/>
                </a:solidFill>
                <a:latin typeface="Fraunces Bold"/>
                <a:ea typeface="Fraunces Bold"/>
                <a:cs typeface="Fraunces Bold"/>
                <a:sym typeface="Fraunces Bold"/>
              </a:rPr>
              <a:t>06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074802" y="6977686"/>
            <a:ext cx="5533863" cy="459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40"/>
              </a:lnSpc>
              <a:spcBef>
                <a:spcPct val="0"/>
              </a:spcBef>
            </a:pPr>
            <a:r>
              <a:rPr lang="en-US" sz="2800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Remerciements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553575" y="6969431"/>
            <a:ext cx="728477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079"/>
              </a:lnSpc>
              <a:spcBef>
                <a:spcPct val="0"/>
              </a:spcBef>
            </a:pPr>
            <a:r>
              <a:rPr lang="en-US" b="true" sz="3399">
                <a:solidFill>
                  <a:srgbClr val="FFFDFA"/>
                </a:solidFill>
                <a:latin typeface="Fraunces Bold"/>
                <a:ea typeface="Fraunces Bold"/>
                <a:cs typeface="Fraunces Bold"/>
                <a:sym typeface="Fraunces Bold"/>
              </a:rPr>
              <a:t>07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074802" y="7825411"/>
            <a:ext cx="5533863" cy="459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40"/>
              </a:lnSpc>
              <a:spcBef>
                <a:spcPct val="0"/>
              </a:spcBef>
            </a:pPr>
            <a:r>
              <a:rPr lang="en-US" sz="2800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Discussion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553575" y="7817156"/>
            <a:ext cx="728477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079"/>
              </a:lnSpc>
              <a:spcBef>
                <a:spcPct val="0"/>
              </a:spcBef>
            </a:pPr>
            <a:r>
              <a:rPr lang="en-US" b="true" sz="3399">
                <a:solidFill>
                  <a:srgbClr val="FFFDFA"/>
                </a:solidFill>
                <a:latin typeface="Fraunces Bold"/>
                <a:ea typeface="Fraunces Bold"/>
                <a:cs typeface="Fraunces Bold"/>
                <a:sym typeface="Fraunces Bold"/>
              </a:rPr>
              <a:t>08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619543" y="1871253"/>
            <a:ext cx="5274867" cy="1004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023"/>
              </a:lnSpc>
            </a:pPr>
            <a:r>
              <a:rPr lang="en-US" sz="9003" i="true" spc="-405">
                <a:solidFill>
                  <a:srgbClr val="FFFDFA"/>
                </a:solidFill>
                <a:latin typeface="Fraunces Italics"/>
                <a:ea typeface="Fraunces Italics"/>
                <a:cs typeface="Fraunces Italics"/>
                <a:sym typeface="Fraunces Italics"/>
              </a:rPr>
              <a:t>Sommaire</a:t>
            </a:r>
          </a:p>
        </p:txBody>
      </p:sp>
      <p:sp>
        <p:nvSpPr>
          <p:cNvPr name="AutoShape 19" id="19"/>
          <p:cNvSpPr/>
          <p:nvPr/>
        </p:nvSpPr>
        <p:spPr>
          <a:xfrm flipV="true">
            <a:off x="9917814" y="-16"/>
            <a:ext cx="0" cy="1439722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 flipV="true">
            <a:off x="9917814" y="8847278"/>
            <a:ext cx="0" cy="1439722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1" id="21"/>
          <p:cNvSpPr/>
          <p:nvPr/>
        </p:nvSpPr>
        <p:spPr>
          <a:xfrm flipH="false" flipV="false" rot="0">
            <a:off x="1619543" y="7817156"/>
            <a:ext cx="879866" cy="879866"/>
          </a:xfrm>
          <a:custGeom>
            <a:avLst/>
            <a:gdLst/>
            <a:ahLst/>
            <a:cxnLst/>
            <a:rect r="r" b="b" t="t" l="l"/>
            <a:pathLst>
              <a:path h="879866" w="879866">
                <a:moveTo>
                  <a:pt x="0" y="0"/>
                </a:moveTo>
                <a:lnTo>
                  <a:pt x="879866" y="0"/>
                </a:lnTo>
                <a:lnTo>
                  <a:pt x="879866" y="879865"/>
                </a:lnTo>
                <a:lnTo>
                  <a:pt x="0" y="879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DFA"/>
                </a:solidFill>
                <a:latin typeface="Canva Sans"/>
                <a:ea typeface="Canva Sans"/>
                <a:cs typeface="Canva Sans"/>
                <a:sym typeface="Canva Sans"/>
              </a:rPr>
              <a:t>Page 3 sur 26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269490" y="1485880"/>
            <a:ext cx="3328620" cy="4236734"/>
          </a:xfrm>
          <a:custGeom>
            <a:avLst/>
            <a:gdLst/>
            <a:ahLst/>
            <a:cxnLst/>
            <a:rect r="r" b="b" t="t" l="l"/>
            <a:pathLst>
              <a:path h="4236734" w="3328620">
                <a:moveTo>
                  <a:pt x="0" y="0"/>
                </a:moveTo>
                <a:lnTo>
                  <a:pt x="3328621" y="0"/>
                </a:lnTo>
                <a:lnTo>
                  <a:pt x="3328621" y="4236734"/>
                </a:lnTo>
                <a:lnTo>
                  <a:pt x="0" y="42367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00" r="0" b="-1195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720817" y="2403580"/>
            <a:ext cx="5877535" cy="5877535"/>
          </a:xfrm>
          <a:custGeom>
            <a:avLst/>
            <a:gdLst/>
            <a:ahLst/>
            <a:cxnLst/>
            <a:rect r="r" b="b" t="t" l="l"/>
            <a:pathLst>
              <a:path h="5877535" w="5877535">
                <a:moveTo>
                  <a:pt x="0" y="0"/>
                </a:moveTo>
                <a:lnTo>
                  <a:pt x="5877536" y="0"/>
                </a:lnTo>
                <a:lnTo>
                  <a:pt x="5877536" y="5877535"/>
                </a:lnTo>
                <a:lnTo>
                  <a:pt x="0" y="58775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3531229"/>
            <a:ext cx="13314257" cy="4163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9" indent="-302260" lvl="1">
              <a:lnSpc>
                <a:spcPts val="55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Enfance à Guesnain (Douaisis), ferme familiale</a:t>
            </a:r>
          </a:p>
          <a:p>
            <a:pPr algn="l" marL="604519" indent="-302260" lvl="1">
              <a:lnSpc>
                <a:spcPts val="55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CPGE Saint-Jean Douai</a:t>
            </a:r>
          </a:p>
          <a:p>
            <a:pPr algn="l" marL="604519" indent="-302260" lvl="1">
              <a:lnSpc>
                <a:spcPts val="55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Master en management EM Lyon (1999-2005)</a:t>
            </a:r>
          </a:p>
          <a:p>
            <a:pPr algn="l" marL="604519" indent="-302260" lvl="1">
              <a:lnSpc>
                <a:spcPts val="55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Photographe indépendant Shanghai, Chine (2005-2016)</a:t>
            </a:r>
          </a:p>
          <a:p>
            <a:pPr algn="l" marL="604519" indent="-302260" lvl="1">
              <a:lnSpc>
                <a:spcPts val="55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Retour France 2016, travaux La Musette 3 ans</a:t>
            </a:r>
          </a:p>
          <a:p>
            <a:pPr algn="l" marL="604519" indent="-302260" lvl="1">
              <a:lnSpc>
                <a:spcPts val="55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Pilote La Musette (2019-...)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2512492" y="2168926"/>
            <a:ext cx="5103158" cy="5103158"/>
          </a:xfrm>
          <a:custGeom>
            <a:avLst/>
            <a:gdLst/>
            <a:ahLst/>
            <a:cxnLst/>
            <a:rect r="r" b="b" t="t" l="l"/>
            <a:pathLst>
              <a:path h="5103158" w="5103158">
                <a:moveTo>
                  <a:pt x="0" y="0"/>
                </a:moveTo>
                <a:lnTo>
                  <a:pt x="5103158" y="0"/>
                </a:lnTo>
                <a:lnTo>
                  <a:pt x="5103158" y="5103159"/>
                </a:lnTo>
                <a:lnTo>
                  <a:pt x="0" y="51031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346667" y="2741411"/>
            <a:ext cx="6625837" cy="4804178"/>
          </a:xfrm>
          <a:custGeom>
            <a:avLst/>
            <a:gdLst/>
            <a:ahLst/>
            <a:cxnLst/>
            <a:rect r="r" b="b" t="t" l="l"/>
            <a:pathLst>
              <a:path h="4804178" w="6625837">
                <a:moveTo>
                  <a:pt x="0" y="0"/>
                </a:moveTo>
                <a:lnTo>
                  <a:pt x="6625837" y="0"/>
                </a:lnTo>
                <a:lnTo>
                  <a:pt x="6625837" y="4804178"/>
                </a:lnTo>
                <a:lnTo>
                  <a:pt x="0" y="48041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403834" y="2675864"/>
            <a:ext cx="6292967" cy="4754302"/>
          </a:xfrm>
          <a:custGeom>
            <a:avLst/>
            <a:gdLst/>
            <a:ahLst/>
            <a:cxnLst/>
            <a:rect r="r" b="b" t="t" l="l"/>
            <a:pathLst>
              <a:path h="4754302" w="6292967">
                <a:moveTo>
                  <a:pt x="0" y="0"/>
                </a:moveTo>
                <a:lnTo>
                  <a:pt x="6292967" y="0"/>
                </a:lnTo>
                <a:lnTo>
                  <a:pt x="6292967" y="4754303"/>
                </a:lnTo>
                <a:lnTo>
                  <a:pt x="0" y="47543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346667" y="3053604"/>
            <a:ext cx="6853586" cy="4577488"/>
          </a:xfrm>
          <a:custGeom>
            <a:avLst/>
            <a:gdLst/>
            <a:ahLst/>
            <a:cxnLst/>
            <a:rect r="r" b="b" t="t" l="l"/>
            <a:pathLst>
              <a:path h="4577488" w="6853586">
                <a:moveTo>
                  <a:pt x="0" y="0"/>
                </a:moveTo>
                <a:lnTo>
                  <a:pt x="6853586" y="0"/>
                </a:lnTo>
                <a:lnTo>
                  <a:pt x="6853586" y="4577488"/>
                </a:lnTo>
                <a:lnTo>
                  <a:pt x="0" y="45774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845520" y="3900977"/>
            <a:ext cx="5930520" cy="3951651"/>
          </a:xfrm>
          <a:custGeom>
            <a:avLst/>
            <a:gdLst/>
            <a:ahLst/>
            <a:cxnLst/>
            <a:rect r="r" b="b" t="t" l="l"/>
            <a:pathLst>
              <a:path h="3951651" w="5930520">
                <a:moveTo>
                  <a:pt x="0" y="0"/>
                </a:moveTo>
                <a:lnTo>
                  <a:pt x="5930521" y="0"/>
                </a:lnTo>
                <a:lnTo>
                  <a:pt x="5930521" y="3951651"/>
                </a:lnTo>
                <a:lnTo>
                  <a:pt x="0" y="395165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403834" y="5143500"/>
            <a:ext cx="6422033" cy="4281355"/>
          </a:xfrm>
          <a:custGeom>
            <a:avLst/>
            <a:gdLst/>
            <a:ahLst/>
            <a:cxnLst/>
            <a:rect r="r" b="b" t="t" l="l"/>
            <a:pathLst>
              <a:path h="4281355" w="6422033">
                <a:moveTo>
                  <a:pt x="0" y="0"/>
                </a:moveTo>
                <a:lnTo>
                  <a:pt x="6422033" y="0"/>
                </a:lnTo>
                <a:lnTo>
                  <a:pt x="6422033" y="4281355"/>
                </a:lnTo>
                <a:lnTo>
                  <a:pt x="0" y="428135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591441" y="4413919"/>
            <a:ext cx="6438679" cy="4282233"/>
          </a:xfrm>
          <a:custGeom>
            <a:avLst/>
            <a:gdLst/>
            <a:ahLst/>
            <a:cxnLst/>
            <a:rect r="r" b="b" t="t" l="l"/>
            <a:pathLst>
              <a:path h="4282233" w="6438679">
                <a:moveTo>
                  <a:pt x="0" y="0"/>
                </a:moveTo>
                <a:lnTo>
                  <a:pt x="6438679" y="0"/>
                </a:lnTo>
                <a:lnTo>
                  <a:pt x="6438679" y="4282233"/>
                </a:lnTo>
                <a:lnTo>
                  <a:pt x="0" y="428223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122699" y="412525"/>
            <a:ext cx="7907422" cy="5282158"/>
          </a:xfrm>
          <a:custGeom>
            <a:avLst/>
            <a:gdLst/>
            <a:ahLst/>
            <a:cxnLst/>
            <a:rect r="r" b="b" t="t" l="l"/>
            <a:pathLst>
              <a:path h="5282158" w="7907422">
                <a:moveTo>
                  <a:pt x="0" y="0"/>
                </a:moveTo>
                <a:lnTo>
                  <a:pt x="7907421" y="0"/>
                </a:lnTo>
                <a:lnTo>
                  <a:pt x="7907421" y="5282158"/>
                </a:lnTo>
                <a:lnTo>
                  <a:pt x="0" y="528215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053710" y="1660200"/>
            <a:ext cx="6722331" cy="4481554"/>
          </a:xfrm>
          <a:custGeom>
            <a:avLst/>
            <a:gdLst/>
            <a:ahLst/>
            <a:cxnLst/>
            <a:rect r="r" b="b" t="t" l="l"/>
            <a:pathLst>
              <a:path h="4481554" w="6722331">
                <a:moveTo>
                  <a:pt x="0" y="0"/>
                </a:moveTo>
                <a:lnTo>
                  <a:pt x="6722331" y="0"/>
                </a:lnTo>
                <a:lnTo>
                  <a:pt x="6722331" y="4481554"/>
                </a:lnTo>
                <a:lnTo>
                  <a:pt x="0" y="448155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847316" y="3909880"/>
            <a:ext cx="6773492" cy="4628553"/>
          </a:xfrm>
          <a:custGeom>
            <a:avLst/>
            <a:gdLst/>
            <a:ahLst/>
            <a:cxnLst/>
            <a:rect r="r" b="b" t="t" l="l"/>
            <a:pathLst>
              <a:path h="4628553" w="6773492">
                <a:moveTo>
                  <a:pt x="0" y="0"/>
                </a:moveTo>
                <a:lnTo>
                  <a:pt x="6773492" y="0"/>
                </a:lnTo>
                <a:lnTo>
                  <a:pt x="6773492" y="4628553"/>
                </a:lnTo>
                <a:lnTo>
                  <a:pt x="0" y="462855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359077" y="896592"/>
            <a:ext cx="7239033" cy="4826022"/>
          </a:xfrm>
          <a:custGeom>
            <a:avLst/>
            <a:gdLst/>
            <a:ahLst/>
            <a:cxnLst/>
            <a:rect r="r" b="b" t="t" l="l"/>
            <a:pathLst>
              <a:path h="4826022" w="7239033">
                <a:moveTo>
                  <a:pt x="0" y="0"/>
                </a:moveTo>
                <a:lnTo>
                  <a:pt x="7239034" y="0"/>
                </a:lnTo>
                <a:lnTo>
                  <a:pt x="7239034" y="4826022"/>
                </a:lnTo>
                <a:lnTo>
                  <a:pt x="0" y="482602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739133" y="2851973"/>
            <a:ext cx="6674553" cy="4449702"/>
          </a:xfrm>
          <a:custGeom>
            <a:avLst/>
            <a:gdLst/>
            <a:ahLst/>
            <a:cxnLst/>
            <a:rect r="r" b="b" t="t" l="l"/>
            <a:pathLst>
              <a:path h="4449702" w="6674553">
                <a:moveTo>
                  <a:pt x="0" y="0"/>
                </a:moveTo>
                <a:lnTo>
                  <a:pt x="6674553" y="0"/>
                </a:lnTo>
                <a:lnTo>
                  <a:pt x="6674553" y="4449702"/>
                </a:lnTo>
                <a:lnTo>
                  <a:pt x="0" y="444970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48421" y="1847830"/>
            <a:ext cx="12221069" cy="1004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023"/>
              </a:lnSpc>
            </a:pPr>
            <a:r>
              <a:rPr lang="en-US" sz="9003" i="true" spc="-405">
                <a:solidFill>
                  <a:srgbClr val="000000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Introduction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DFA"/>
                </a:solidFill>
                <a:latin typeface="Canva Sans"/>
                <a:ea typeface="Canva Sans"/>
                <a:cs typeface="Canva Sans"/>
                <a:sym typeface="Canva Sans"/>
              </a:rPr>
              <a:t>Page 4 sur 26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794280" y="2564202"/>
            <a:ext cx="4699439" cy="1090185"/>
          </a:xfrm>
          <a:custGeom>
            <a:avLst/>
            <a:gdLst/>
            <a:ahLst/>
            <a:cxnLst/>
            <a:rect r="r" b="b" t="t" l="l"/>
            <a:pathLst>
              <a:path h="1090185" w="4699439">
                <a:moveTo>
                  <a:pt x="0" y="0"/>
                </a:moveTo>
                <a:lnTo>
                  <a:pt x="4699440" y="0"/>
                </a:lnTo>
                <a:lnTo>
                  <a:pt x="4699440" y="1090185"/>
                </a:lnTo>
                <a:lnTo>
                  <a:pt x="0" y="10901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4000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712817" y="1133475"/>
            <a:ext cx="8862365" cy="1261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724"/>
              </a:lnSpc>
            </a:pPr>
            <a:r>
              <a:rPr lang="en-US" sz="9003" i="true" spc="-405">
                <a:solidFill>
                  <a:srgbClr val="000000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Présentation du lieu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712848" y="4581506"/>
            <a:ext cx="14862304" cy="4993640"/>
            <a:chOff x="0" y="0"/>
            <a:chExt cx="19816405" cy="6658187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38100"/>
              <a:ext cx="5672190" cy="30386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</a:pPr>
              <a:r>
                <a:rPr lang="en-US" sz="2799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1885, 140 ans d’histoire</a:t>
              </a:r>
            </a:p>
            <a:p>
              <a:pPr algn="ctr">
                <a:lnSpc>
                  <a:spcPts val="3639"/>
                </a:lnSpc>
              </a:pPr>
              <a:r>
                <a:rPr lang="en-US" sz="2799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Ouvert par un ancêtre brasseur</a:t>
              </a:r>
            </a:p>
            <a:p>
              <a:pPr algn="ctr">
                <a:lnSpc>
                  <a:spcPts val="3639"/>
                </a:lnSpc>
              </a:pPr>
              <a:r>
                <a:rPr lang="en-US" sz="2799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Café des mineurs 100 ans</a:t>
              </a:r>
            </a:p>
            <a:p>
              <a:pPr algn="ctr" marL="0" indent="0" lvl="0">
                <a:lnSpc>
                  <a:spcPts val="3639"/>
                </a:lnSpc>
                <a:spcBef>
                  <a:spcPct val="0"/>
                </a:spcBef>
              </a:pP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7074658" y="-38100"/>
              <a:ext cx="5672190" cy="48674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</a:pPr>
              <a:r>
                <a:rPr lang="en-US" sz="2799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Lieu de vie sociale</a:t>
              </a:r>
            </a:p>
            <a:p>
              <a:pPr algn="ctr">
                <a:lnSpc>
                  <a:spcPts val="3639"/>
                </a:lnSpc>
              </a:pPr>
              <a:r>
                <a:rPr lang="en-US" sz="2799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Hybride : 4 activités</a:t>
              </a:r>
            </a:p>
            <a:p>
              <a:pPr algn="ctr">
                <a:lnSpc>
                  <a:spcPts val="3639"/>
                </a:lnSpc>
              </a:pPr>
              <a:r>
                <a:rPr lang="en-US" sz="2799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2 mots clés :</a:t>
              </a:r>
            </a:p>
            <a:p>
              <a:pPr algn="ctr">
                <a:lnSpc>
                  <a:spcPts val="3639"/>
                </a:lnSpc>
              </a:pPr>
              <a:r>
                <a:rPr lang="en-US" sz="2799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local + intergénérationnel</a:t>
              </a:r>
            </a:p>
            <a:p>
              <a:pPr algn="ctr">
                <a:lnSpc>
                  <a:spcPts val="3639"/>
                </a:lnSpc>
              </a:pPr>
              <a:r>
                <a:rPr lang="en-US" sz="2799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Prog’ foisonnante et éclectique</a:t>
              </a:r>
            </a:p>
            <a:p>
              <a:pPr algn="ctr" marL="0" indent="0" lvl="0">
                <a:lnSpc>
                  <a:spcPts val="3639"/>
                </a:lnSpc>
                <a:spcBef>
                  <a:spcPct val="0"/>
                </a:spcBef>
              </a:pPr>
              <a:r>
                <a:rPr lang="en-US" sz="2799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Label ANCT “Fabrique de territoire”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14144215" y="-38100"/>
              <a:ext cx="5672190" cy="66962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</a:pPr>
              <a:r>
                <a:rPr lang="en-US" sz="2799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Finalités :</a:t>
              </a:r>
            </a:p>
            <a:p>
              <a:pPr algn="ctr">
                <a:lnSpc>
                  <a:spcPts val="3639"/>
                </a:lnSpc>
              </a:pPr>
              <a:r>
                <a:rPr lang="en-US" sz="2799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brassage générations et milieux sociaux,</a:t>
              </a:r>
            </a:p>
            <a:p>
              <a:pPr algn="ctr">
                <a:lnSpc>
                  <a:spcPts val="3639"/>
                </a:lnSpc>
              </a:pPr>
              <a:r>
                <a:rPr lang="en-US" sz="2799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implication citoyenne,</a:t>
              </a:r>
            </a:p>
            <a:p>
              <a:pPr algn="ctr">
                <a:lnSpc>
                  <a:spcPts val="3639"/>
                </a:lnSpc>
              </a:pPr>
            </a:p>
            <a:p>
              <a:pPr algn="ctr">
                <a:lnSpc>
                  <a:spcPts val="3639"/>
                </a:lnSpc>
              </a:pPr>
              <a:r>
                <a:rPr lang="en-US" sz="2799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Thèmes :</a:t>
              </a:r>
            </a:p>
            <a:p>
              <a:pPr algn="ctr">
                <a:lnSpc>
                  <a:spcPts val="3639"/>
                </a:lnSpc>
              </a:pPr>
              <a:r>
                <a:rPr lang="en-US" sz="2799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lien social, agriculture, éducation populaire, écologie, arts, culture, solidarités...</a:t>
              </a:r>
            </a:p>
            <a:p>
              <a:pPr algn="ctr" marL="0" indent="0" lvl="0">
                <a:lnSpc>
                  <a:spcPts val="363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DFA"/>
                </a:solidFill>
                <a:latin typeface="Canva Sans"/>
                <a:ea typeface="Canva Sans"/>
                <a:cs typeface="Canva Sans"/>
                <a:sym typeface="Canva Sans"/>
              </a:rPr>
              <a:t>Page 5 sur 26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6859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435354" y="272373"/>
            <a:ext cx="10942386" cy="1261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724"/>
              </a:lnSpc>
            </a:pPr>
            <a:r>
              <a:rPr lang="en-US" sz="9003" i="true" spc="-405">
                <a:solidFill>
                  <a:srgbClr val="FFFDFA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Thématiques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530301" y="1646663"/>
            <a:ext cx="15227398" cy="7815363"/>
            <a:chOff x="0" y="0"/>
            <a:chExt cx="20303198" cy="10420484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1674450" y="104364"/>
              <a:ext cx="1731242" cy="13412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7568"/>
                </a:lnSpc>
              </a:pPr>
              <a:r>
                <a:rPr lang="en-US" sz="7007" spc="-315">
                  <a:solidFill>
                    <a:srgbClr val="FFFDFA"/>
                  </a:solidFill>
                  <a:latin typeface="Fraunces"/>
                  <a:ea typeface="Fraunces"/>
                  <a:cs typeface="Fraunces"/>
                  <a:sym typeface="Fraunces"/>
                </a:rPr>
                <a:t>1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8095863" y="104364"/>
              <a:ext cx="1731242" cy="13412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7568"/>
                </a:lnSpc>
              </a:pPr>
              <a:r>
                <a:rPr lang="en-US" sz="7007" spc="-315">
                  <a:solidFill>
                    <a:srgbClr val="FFFDFA"/>
                  </a:solidFill>
                  <a:latin typeface="Fraunces"/>
                  <a:ea typeface="Fraunces"/>
                  <a:cs typeface="Fraunces"/>
                  <a:sym typeface="Fraunces"/>
                </a:rPr>
                <a:t>2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15334034" y="76200"/>
              <a:ext cx="1731242" cy="13412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7568"/>
                </a:lnSpc>
              </a:pPr>
              <a:r>
                <a:rPr lang="en-US" sz="7007" spc="-315">
                  <a:solidFill>
                    <a:srgbClr val="FFFDFA"/>
                  </a:solidFill>
                  <a:latin typeface="Fraunces"/>
                  <a:ea typeface="Fraunces"/>
                  <a:cs typeface="Fraunces"/>
                  <a:sym typeface="Fraunces"/>
                </a:rPr>
                <a:t>3</a:t>
              </a:r>
            </a:p>
          </p:txBody>
        </p:sp>
      </p:grpSp>
      <p:graphicFrame>
        <p:nvGraphicFramePr>
          <p:cNvPr name="Table 4" id="4"/>
          <p:cNvGraphicFramePr>
            <a:graphicFrameLocks noGrp="true"/>
          </p:cNvGraphicFramePr>
          <p:nvPr/>
        </p:nvGraphicFramePr>
        <p:xfrm>
          <a:off x="0" y="1084195"/>
          <a:ext cx="15227398" cy="6731168"/>
        </p:xfrm>
        <a:graphic>
          <a:graphicData uri="http://schemas.openxmlformats.org/drawingml/2006/table">
            <a:tbl>
              <a:tblPr/>
              <a:tblGrid>
                <a:gridCol w="4204455"/>
                <a:gridCol w="5044777"/>
                <a:gridCol w="5978167"/>
              </a:tblGrid>
              <a:tr h="211116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399" b="true">
                          <a:solidFill>
                            <a:srgbClr val="FFFDFA"/>
                          </a:solidFill>
                          <a:latin typeface="Fraunces Bold"/>
                          <a:ea typeface="Fraunces Bold"/>
                          <a:cs typeface="Fraunces Bold"/>
                          <a:sym typeface="Fraunces Bold"/>
                        </a:rPr>
                        <a:t>Génèse du projet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399" b="true">
                          <a:solidFill>
                            <a:srgbClr val="FFFDFA"/>
                          </a:solidFill>
                          <a:latin typeface="Fraunces Bold"/>
                          <a:ea typeface="Fraunces Bold"/>
                          <a:cs typeface="Fraunces Bold"/>
                          <a:sym typeface="Fraunces Bold"/>
                        </a:rPr>
                        <a:t>Vie et animation du lieu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399" b="true">
                          <a:solidFill>
                            <a:srgbClr val="FFFDFA"/>
                          </a:solidFill>
                          <a:latin typeface="Fraunces Bold"/>
                          <a:ea typeface="Fraunces Bold"/>
                          <a:cs typeface="Fraunces Bold"/>
                          <a:sym typeface="Fraunces Bold"/>
                        </a:rPr>
                        <a:t>Développement et projets futurs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00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399" b="true">
                          <a:solidFill>
                            <a:srgbClr val="FFFDFA"/>
                          </a:solidFill>
                          <a:latin typeface="Raleway Bold"/>
                          <a:ea typeface="Raleway Bold"/>
                          <a:cs typeface="Raleway Bold"/>
                          <a:sym typeface="Raleway Bold"/>
                        </a:rPr>
                        <a:t>2015-2019</a:t>
                      </a:r>
                      <a:endParaRPr lang="en-US" sz="1100"/>
                    </a:p>
                    <a:p>
                      <a:pPr algn="ctr">
                        <a:lnSpc>
                          <a:spcPts val="3920"/>
                        </a:lnSpc>
                      </a:pPr>
                      <a:r>
                        <a:rPr lang="en-US" sz="2800">
                          <a:solidFill>
                            <a:srgbClr val="FFFDFA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Conception et BP</a:t>
                      </a:r>
                    </a:p>
                    <a:p>
                      <a:pPr algn="ctr">
                        <a:lnSpc>
                          <a:spcPts val="3920"/>
                        </a:lnSpc>
                      </a:pPr>
                      <a:r>
                        <a:rPr lang="en-US" sz="2800">
                          <a:solidFill>
                            <a:srgbClr val="FFFDFA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Travaux</a:t>
                      </a:r>
                    </a:p>
                    <a:p>
                      <a:pPr algn="ctr">
                        <a:lnSpc>
                          <a:spcPts val="3920"/>
                        </a:lnSpc>
                      </a:pPr>
                      <a:r>
                        <a:rPr lang="en-US" sz="2800">
                          <a:solidFill>
                            <a:srgbClr val="FFFDFA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Structuration</a:t>
                      </a:r>
                    </a:p>
                    <a:p>
                      <a:pPr algn="ctr">
                        <a:lnSpc>
                          <a:spcPts val="3920"/>
                        </a:lnSpc>
                      </a:pPr>
                      <a:r>
                        <a:rPr lang="en-US" sz="2800">
                          <a:solidFill>
                            <a:srgbClr val="FFFDFA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Bière La Musette</a:t>
                      </a:r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399" b="true">
                          <a:solidFill>
                            <a:srgbClr val="FFFDFA"/>
                          </a:solidFill>
                          <a:latin typeface="Raleway Bold"/>
                          <a:ea typeface="Raleway Bold"/>
                          <a:cs typeface="Raleway Bold"/>
                          <a:sym typeface="Raleway Bold"/>
                        </a:rPr>
                        <a:t>2019 - 2024</a:t>
                      </a:r>
                      <a:endParaRPr lang="en-US" sz="1100"/>
                    </a:p>
                    <a:p>
                      <a:pPr algn="ctr">
                        <a:lnSpc>
                          <a:spcPts val="3920"/>
                        </a:lnSpc>
                      </a:pPr>
                      <a:r>
                        <a:rPr lang="en-US" sz="2800">
                          <a:solidFill>
                            <a:srgbClr val="FFFDFA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Ouvertures pré+post Covid</a:t>
                      </a:r>
                    </a:p>
                    <a:p>
                      <a:pPr algn="ctr">
                        <a:lnSpc>
                          <a:spcPts val="3920"/>
                        </a:lnSpc>
                      </a:pPr>
                      <a:r>
                        <a:rPr lang="en-US" sz="2800">
                          <a:solidFill>
                            <a:srgbClr val="FFFDFA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Achats</a:t>
                      </a:r>
                    </a:p>
                    <a:p>
                      <a:pPr algn="ctr">
                        <a:lnSpc>
                          <a:spcPts val="3920"/>
                        </a:lnSpc>
                      </a:pPr>
                      <a:r>
                        <a:rPr lang="en-US" sz="2800">
                          <a:solidFill>
                            <a:srgbClr val="FFFDFA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Communication</a:t>
                      </a:r>
                    </a:p>
                    <a:p>
                      <a:pPr algn="ctr">
                        <a:lnSpc>
                          <a:spcPts val="3920"/>
                        </a:lnSpc>
                      </a:pPr>
                      <a:r>
                        <a:rPr lang="en-US" sz="2800">
                          <a:solidFill>
                            <a:srgbClr val="FFFDFA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Admin. et financier</a:t>
                      </a:r>
                    </a:p>
                    <a:p>
                      <a:pPr algn="ctr">
                        <a:lnSpc>
                          <a:spcPts val="3920"/>
                        </a:lnSpc>
                      </a:pPr>
                      <a:r>
                        <a:rPr lang="en-US" sz="2800">
                          <a:solidFill>
                            <a:srgbClr val="FFFDFA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Technique</a:t>
                      </a:r>
                    </a:p>
                    <a:p>
                      <a:pPr algn="ctr">
                        <a:lnSpc>
                          <a:spcPts val="3920"/>
                        </a:lnSpc>
                      </a:pPr>
                      <a:r>
                        <a:rPr lang="en-US" sz="2800">
                          <a:solidFill>
                            <a:srgbClr val="FFFDFA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Programmation</a:t>
                      </a:r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399" b="true">
                          <a:solidFill>
                            <a:srgbClr val="FFFDFA"/>
                          </a:solidFill>
                          <a:latin typeface="Raleway Bold"/>
                          <a:ea typeface="Raleway Bold"/>
                          <a:cs typeface="Raleway Bold"/>
                          <a:sym typeface="Raleway Bold"/>
                        </a:rPr>
                        <a:t>2025</a:t>
                      </a:r>
                      <a:r>
                        <a:rPr lang="en-US" sz="3399">
                          <a:solidFill>
                            <a:srgbClr val="FFFDFA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: début maturité</a:t>
                      </a:r>
                      <a:endParaRPr lang="en-US" sz="1100"/>
                    </a:p>
                    <a:p>
                      <a:pPr algn="ctr">
                        <a:lnSpc>
                          <a:spcPts val="4759"/>
                        </a:lnSpc>
                      </a:pPr>
                      <a:r>
                        <a:rPr lang="en-US" sz="3399" b="true">
                          <a:solidFill>
                            <a:srgbClr val="FFFDFA"/>
                          </a:solidFill>
                          <a:latin typeface="Raleway Bold"/>
                          <a:ea typeface="Raleway Bold"/>
                          <a:cs typeface="Raleway Bold"/>
                          <a:sym typeface="Raleway Bold"/>
                        </a:rPr>
                        <a:t>2026-27</a:t>
                      </a:r>
                      <a:r>
                        <a:rPr lang="en-US" sz="3399">
                          <a:solidFill>
                            <a:srgbClr val="FFFDFA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: court terme</a:t>
                      </a:r>
                    </a:p>
                    <a:p>
                      <a:pPr algn="ctr">
                        <a:lnSpc>
                          <a:spcPts val="4759"/>
                        </a:lnSpc>
                      </a:pPr>
                      <a:r>
                        <a:rPr lang="en-US" sz="3399" b="true">
                          <a:solidFill>
                            <a:srgbClr val="FFFDFA"/>
                          </a:solidFill>
                          <a:latin typeface="Raleway Bold"/>
                          <a:ea typeface="Raleway Bold"/>
                          <a:cs typeface="Raleway Bold"/>
                          <a:sym typeface="Raleway Bold"/>
                        </a:rPr>
                        <a:t>2027-31</a:t>
                      </a:r>
                      <a:r>
                        <a:rPr lang="en-US" sz="3399">
                          <a:solidFill>
                            <a:srgbClr val="FFFDFA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 : moyen terme</a:t>
                      </a:r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D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8" id="8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DFA"/>
                </a:solidFill>
                <a:latin typeface="Canva Sans"/>
                <a:ea typeface="Canva Sans"/>
                <a:cs typeface="Canva Sans"/>
                <a:sym typeface="Canva Sans"/>
              </a:rPr>
              <a:t>Page 6 sur 26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859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19543" y="5640673"/>
            <a:ext cx="10349147" cy="2288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Conception et Business Plan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Travaux éco-rénovation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Structuration juridique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Bière La Musette</a:t>
            </a:r>
          </a:p>
          <a:p>
            <a:pPr algn="l" marL="0" indent="0" lvl="0">
              <a:lnSpc>
                <a:spcPts val="3639"/>
              </a:lnSpc>
              <a:spcBef>
                <a:spcPct val="0"/>
              </a:spcBef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9819098" y="0"/>
            <a:ext cx="8468902" cy="11972569"/>
          </a:xfrm>
          <a:custGeom>
            <a:avLst/>
            <a:gdLst/>
            <a:ahLst/>
            <a:cxnLst/>
            <a:rect r="r" b="b" t="t" l="l"/>
            <a:pathLst>
              <a:path h="11972569" w="8468902">
                <a:moveTo>
                  <a:pt x="0" y="0"/>
                </a:moveTo>
                <a:lnTo>
                  <a:pt x="8468902" y="0"/>
                </a:lnTo>
                <a:lnTo>
                  <a:pt x="8468902" y="11972569"/>
                </a:lnTo>
                <a:lnTo>
                  <a:pt x="0" y="119725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 flipV="true">
            <a:off x="3549654" y="4615976"/>
            <a:ext cx="6423521" cy="5874594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1318678" y="1571906"/>
            <a:ext cx="6953091" cy="1261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724"/>
              </a:lnSpc>
            </a:pPr>
            <a:r>
              <a:rPr lang="en-US" sz="9003" i="true" spc="-405">
                <a:solidFill>
                  <a:srgbClr val="FFFDFA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Génèse du projet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920409" y="3048447"/>
            <a:ext cx="6351360" cy="9071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6911"/>
              </a:lnSpc>
            </a:pPr>
            <a:r>
              <a:rPr lang="en-US" sz="6399" i="true" spc="-563">
                <a:solidFill>
                  <a:srgbClr val="FFFDFA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(2015-2019)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DFA"/>
                </a:solidFill>
                <a:latin typeface="Canva Sans"/>
                <a:ea typeface="Canva Sans"/>
                <a:cs typeface="Canva Sans"/>
                <a:sym typeface="Canva Sans"/>
              </a:rPr>
              <a:t>Page 7 sur 26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859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403934" y="1028700"/>
            <a:ext cx="5898699" cy="8229600"/>
            <a:chOff x="0" y="0"/>
            <a:chExt cx="1390900" cy="194052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90906" cy="1940522"/>
            </a:xfrm>
            <a:custGeom>
              <a:avLst/>
              <a:gdLst/>
              <a:ahLst/>
              <a:cxnLst/>
              <a:rect r="r" b="b" t="t" l="l"/>
              <a:pathLst>
                <a:path h="1940522" w="1390906">
                  <a:moveTo>
                    <a:pt x="1390904" y="1324923"/>
                  </a:moveTo>
                  <a:lnTo>
                    <a:pt x="1390904" y="561989"/>
                  </a:lnTo>
                  <a:cubicBezTo>
                    <a:pt x="1390906" y="522853"/>
                    <a:pt x="1376482" y="485089"/>
                    <a:pt x="1350391" y="455919"/>
                  </a:cubicBezTo>
                  <a:lnTo>
                    <a:pt x="976639" y="38122"/>
                  </a:lnTo>
                  <a:cubicBezTo>
                    <a:pt x="954939" y="13865"/>
                    <a:pt x="923934" y="0"/>
                    <a:pt x="891388" y="0"/>
                  </a:cubicBezTo>
                  <a:lnTo>
                    <a:pt x="114384" y="0"/>
                  </a:lnTo>
                  <a:cubicBezTo>
                    <a:pt x="51211" y="0"/>
                    <a:pt x="0" y="51211"/>
                    <a:pt x="0" y="114384"/>
                  </a:cubicBezTo>
                  <a:lnTo>
                    <a:pt x="0" y="501214"/>
                  </a:lnTo>
                  <a:lnTo>
                    <a:pt x="0" y="1370266"/>
                  </a:lnTo>
                  <a:cubicBezTo>
                    <a:pt x="0" y="1414731"/>
                    <a:pt x="16390" y="1457636"/>
                    <a:pt x="46036" y="1490776"/>
                  </a:cubicBezTo>
                  <a:lnTo>
                    <a:pt x="414263" y="1902400"/>
                  </a:lnTo>
                  <a:cubicBezTo>
                    <a:pt x="435962" y="1926657"/>
                    <a:pt x="466967" y="1940521"/>
                    <a:pt x="499514" y="1940521"/>
                  </a:cubicBezTo>
                  <a:lnTo>
                    <a:pt x="875016" y="1940521"/>
                  </a:lnTo>
                  <a:cubicBezTo>
                    <a:pt x="905353" y="1940522"/>
                    <a:pt x="934447" y="1928471"/>
                    <a:pt x="955898" y="1907020"/>
                  </a:cubicBezTo>
                  <a:cubicBezTo>
                    <a:pt x="977350" y="1885568"/>
                    <a:pt x="989401" y="1856474"/>
                    <a:pt x="989401" y="1826138"/>
                  </a:cubicBezTo>
                  <a:lnTo>
                    <a:pt x="989401" y="1553692"/>
                  </a:lnTo>
                  <a:cubicBezTo>
                    <a:pt x="989401" y="1490519"/>
                    <a:pt x="1040613" y="1439307"/>
                    <a:pt x="1103786" y="1439307"/>
                  </a:cubicBezTo>
                  <a:lnTo>
                    <a:pt x="1276518" y="1439307"/>
                  </a:lnTo>
                  <a:cubicBezTo>
                    <a:pt x="1306855" y="1439308"/>
                    <a:pt x="1335949" y="1427257"/>
                    <a:pt x="1357401" y="1405806"/>
                  </a:cubicBezTo>
                  <a:cubicBezTo>
                    <a:pt x="1378852" y="1384354"/>
                    <a:pt x="1390904" y="1355260"/>
                    <a:pt x="1390904" y="1324923"/>
                  </a:cubicBezTo>
                  <a:close/>
                </a:path>
              </a:pathLst>
            </a:custGeom>
            <a:blipFill>
              <a:blip r:embed="rId2"/>
              <a:stretch>
                <a:fillRect l="0" t="-387" r="0" b="-387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410260" y="1028700"/>
            <a:ext cx="5898699" cy="8229600"/>
            <a:chOff x="0" y="0"/>
            <a:chExt cx="1390900" cy="194052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90906" cy="1940522"/>
            </a:xfrm>
            <a:custGeom>
              <a:avLst/>
              <a:gdLst/>
              <a:ahLst/>
              <a:cxnLst/>
              <a:rect r="r" b="b" t="t" l="l"/>
              <a:pathLst>
                <a:path h="1940522" w="1390906">
                  <a:moveTo>
                    <a:pt x="1390904" y="1324923"/>
                  </a:moveTo>
                  <a:lnTo>
                    <a:pt x="1390904" y="561989"/>
                  </a:lnTo>
                  <a:cubicBezTo>
                    <a:pt x="1390906" y="522853"/>
                    <a:pt x="1376482" y="485089"/>
                    <a:pt x="1350391" y="455919"/>
                  </a:cubicBezTo>
                  <a:lnTo>
                    <a:pt x="976639" y="38122"/>
                  </a:lnTo>
                  <a:cubicBezTo>
                    <a:pt x="954939" y="13865"/>
                    <a:pt x="923934" y="0"/>
                    <a:pt x="891388" y="0"/>
                  </a:cubicBezTo>
                  <a:lnTo>
                    <a:pt x="114384" y="0"/>
                  </a:lnTo>
                  <a:cubicBezTo>
                    <a:pt x="51211" y="0"/>
                    <a:pt x="0" y="51211"/>
                    <a:pt x="0" y="114384"/>
                  </a:cubicBezTo>
                  <a:lnTo>
                    <a:pt x="0" y="501214"/>
                  </a:lnTo>
                  <a:lnTo>
                    <a:pt x="0" y="1370266"/>
                  </a:lnTo>
                  <a:cubicBezTo>
                    <a:pt x="0" y="1414731"/>
                    <a:pt x="16390" y="1457636"/>
                    <a:pt x="46036" y="1490776"/>
                  </a:cubicBezTo>
                  <a:lnTo>
                    <a:pt x="414263" y="1902400"/>
                  </a:lnTo>
                  <a:cubicBezTo>
                    <a:pt x="435962" y="1926657"/>
                    <a:pt x="466967" y="1940521"/>
                    <a:pt x="499514" y="1940521"/>
                  </a:cubicBezTo>
                  <a:lnTo>
                    <a:pt x="875016" y="1940521"/>
                  </a:lnTo>
                  <a:cubicBezTo>
                    <a:pt x="905353" y="1940522"/>
                    <a:pt x="934447" y="1928471"/>
                    <a:pt x="955898" y="1907020"/>
                  </a:cubicBezTo>
                  <a:cubicBezTo>
                    <a:pt x="977350" y="1885568"/>
                    <a:pt x="989401" y="1856474"/>
                    <a:pt x="989401" y="1826138"/>
                  </a:cubicBezTo>
                  <a:lnTo>
                    <a:pt x="989401" y="1553692"/>
                  </a:lnTo>
                  <a:cubicBezTo>
                    <a:pt x="989401" y="1490519"/>
                    <a:pt x="1040613" y="1439307"/>
                    <a:pt x="1103786" y="1439307"/>
                  </a:cubicBezTo>
                  <a:lnTo>
                    <a:pt x="1276518" y="1439307"/>
                  </a:lnTo>
                  <a:cubicBezTo>
                    <a:pt x="1306855" y="1439308"/>
                    <a:pt x="1335949" y="1427257"/>
                    <a:pt x="1357401" y="1405806"/>
                  </a:cubicBezTo>
                  <a:cubicBezTo>
                    <a:pt x="1378852" y="1384354"/>
                    <a:pt x="1390904" y="1355260"/>
                    <a:pt x="1390904" y="1324923"/>
                  </a:cubicBezTo>
                  <a:close/>
                </a:path>
              </a:pathLst>
            </a:custGeom>
            <a:blipFill>
              <a:blip r:embed="rId3"/>
              <a:stretch>
                <a:fillRect l="0" t="-412" r="0" b="-412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410260" y="1028700"/>
            <a:ext cx="5898699" cy="8229600"/>
            <a:chOff x="0" y="0"/>
            <a:chExt cx="1390900" cy="194052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90906" cy="1940522"/>
            </a:xfrm>
            <a:custGeom>
              <a:avLst/>
              <a:gdLst/>
              <a:ahLst/>
              <a:cxnLst/>
              <a:rect r="r" b="b" t="t" l="l"/>
              <a:pathLst>
                <a:path h="1940522" w="1390906">
                  <a:moveTo>
                    <a:pt x="1390904" y="1324923"/>
                  </a:moveTo>
                  <a:lnTo>
                    <a:pt x="1390904" y="561989"/>
                  </a:lnTo>
                  <a:cubicBezTo>
                    <a:pt x="1390906" y="522853"/>
                    <a:pt x="1376482" y="485089"/>
                    <a:pt x="1350391" y="455919"/>
                  </a:cubicBezTo>
                  <a:lnTo>
                    <a:pt x="976639" y="38122"/>
                  </a:lnTo>
                  <a:cubicBezTo>
                    <a:pt x="954939" y="13865"/>
                    <a:pt x="923934" y="0"/>
                    <a:pt x="891388" y="0"/>
                  </a:cubicBezTo>
                  <a:lnTo>
                    <a:pt x="114384" y="0"/>
                  </a:lnTo>
                  <a:cubicBezTo>
                    <a:pt x="51211" y="0"/>
                    <a:pt x="0" y="51211"/>
                    <a:pt x="0" y="114384"/>
                  </a:cubicBezTo>
                  <a:lnTo>
                    <a:pt x="0" y="501214"/>
                  </a:lnTo>
                  <a:lnTo>
                    <a:pt x="0" y="1370266"/>
                  </a:lnTo>
                  <a:cubicBezTo>
                    <a:pt x="0" y="1414731"/>
                    <a:pt x="16390" y="1457636"/>
                    <a:pt x="46036" y="1490776"/>
                  </a:cubicBezTo>
                  <a:lnTo>
                    <a:pt x="414263" y="1902400"/>
                  </a:lnTo>
                  <a:cubicBezTo>
                    <a:pt x="435962" y="1926657"/>
                    <a:pt x="466967" y="1940521"/>
                    <a:pt x="499514" y="1940521"/>
                  </a:cubicBezTo>
                  <a:lnTo>
                    <a:pt x="875016" y="1940521"/>
                  </a:lnTo>
                  <a:cubicBezTo>
                    <a:pt x="905353" y="1940522"/>
                    <a:pt x="934447" y="1928471"/>
                    <a:pt x="955898" y="1907020"/>
                  </a:cubicBezTo>
                  <a:cubicBezTo>
                    <a:pt x="977350" y="1885568"/>
                    <a:pt x="989401" y="1856474"/>
                    <a:pt x="989401" y="1826138"/>
                  </a:cubicBezTo>
                  <a:lnTo>
                    <a:pt x="989401" y="1553692"/>
                  </a:lnTo>
                  <a:cubicBezTo>
                    <a:pt x="989401" y="1490519"/>
                    <a:pt x="1040613" y="1439307"/>
                    <a:pt x="1103786" y="1439307"/>
                  </a:cubicBezTo>
                  <a:lnTo>
                    <a:pt x="1276518" y="1439307"/>
                  </a:lnTo>
                  <a:cubicBezTo>
                    <a:pt x="1306855" y="1439308"/>
                    <a:pt x="1335949" y="1427257"/>
                    <a:pt x="1357401" y="1405806"/>
                  </a:cubicBezTo>
                  <a:cubicBezTo>
                    <a:pt x="1378852" y="1384354"/>
                    <a:pt x="1390904" y="1355260"/>
                    <a:pt x="1390904" y="1324923"/>
                  </a:cubicBezTo>
                  <a:close/>
                </a:path>
              </a:pathLst>
            </a:custGeom>
            <a:blipFill>
              <a:blip r:embed="rId4"/>
              <a:stretch>
                <a:fillRect l="0" t="-412" r="0" b="-412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619543" y="1614152"/>
            <a:ext cx="6953091" cy="1261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724"/>
              </a:lnSpc>
            </a:pPr>
            <a:r>
              <a:rPr lang="en-US" sz="9003" i="true" spc="-405">
                <a:solidFill>
                  <a:srgbClr val="FFFDFA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Génèse du projet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21274" y="3069570"/>
            <a:ext cx="6351360" cy="9071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6911"/>
              </a:lnSpc>
            </a:pPr>
            <a:r>
              <a:rPr lang="en-US" sz="6399" i="true" spc="-563">
                <a:solidFill>
                  <a:srgbClr val="FFFDFA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(2015-2019)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30703" y="5369391"/>
            <a:ext cx="6351360" cy="285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true">
                <a:solidFill>
                  <a:srgbClr val="FFFDFA"/>
                </a:solidFill>
                <a:latin typeface="Raleway Bold"/>
                <a:ea typeface="Raleway Bold"/>
                <a:cs typeface="Raleway Bold"/>
                <a:sym typeface="Raleway Bold"/>
              </a:rPr>
              <a:t>Conception et Business Plan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Travaux éco-rénovation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Structuration juridique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Bière La Musette</a:t>
            </a:r>
          </a:p>
          <a:p>
            <a:pPr algn="l">
              <a:lnSpc>
                <a:spcPts val="3639"/>
              </a:lnSpc>
            </a:pPr>
          </a:p>
          <a:p>
            <a:pPr algn="l" marL="0" indent="0" lvl="0">
              <a:lnSpc>
                <a:spcPts val="3639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8213863" y="7710001"/>
            <a:ext cx="3967797" cy="1831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Equation à 3 inconnues :</a:t>
            </a:r>
          </a:p>
          <a:p>
            <a:pPr algn="l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histoire</a:t>
            </a:r>
          </a:p>
          <a:p>
            <a:pPr algn="l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avenir</a:t>
            </a:r>
          </a:p>
          <a:p>
            <a:pPr algn="l" marL="604519" indent="-302260" lvl="1">
              <a:lnSpc>
                <a:spcPts val="3639"/>
              </a:lnSpc>
              <a:spcBef>
                <a:spcPct val="0"/>
              </a:spcBef>
              <a:buFont typeface="Arial"/>
              <a:buChar char="•"/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authenticité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213863" y="6077902"/>
            <a:ext cx="2175986" cy="1374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6 mois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BP 80 pages</a:t>
            </a:r>
          </a:p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Open-source</a:t>
            </a:r>
          </a:p>
        </p:txBody>
      </p:sp>
      <p:sp>
        <p:nvSpPr>
          <p:cNvPr name="AutoShape 13" id="13"/>
          <p:cNvSpPr/>
          <p:nvPr/>
        </p:nvSpPr>
        <p:spPr>
          <a:xfrm flipH="true" flipV="true">
            <a:off x="7986826" y="6116002"/>
            <a:ext cx="0" cy="3425338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 flipH="true" flipV="true">
            <a:off x="7383145" y="6116002"/>
            <a:ext cx="598918" cy="1354379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5" id="15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DFA"/>
                </a:solidFill>
                <a:latin typeface="Canva Sans"/>
                <a:ea typeface="Canva Sans"/>
                <a:cs typeface="Canva Sans"/>
                <a:sym typeface="Canva Sans"/>
              </a:rPr>
              <a:t>Page 8 sur 26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859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19543" y="5640673"/>
            <a:ext cx="10349147" cy="2383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Conception et BP</a:t>
            </a:r>
          </a:p>
          <a:p>
            <a:pPr algn="l">
              <a:lnSpc>
                <a:spcPts val="4419"/>
              </a:lnSpc>
            </a:pPr>
            <a:r>
              <a:rPr lang="en-US" sz="3399" b="true">
                <a:solidFill>
                  <a:srgbClr val="FFFDFA"/>
                </a:solidFill>
                <a:latin typeface="Raleway Bold"/>
                <a:ea typeface="Raleway Bold"/>
                <a:cs typeface="Raleway Bold"/>
                <a:sym typeface="Raleway Bold"/>
              </a:rPr>
              <a:t>Travaux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Structuration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Bière La Musette</a:t>
            </a:r>
          </a:p>
          <a:p>
            <a:pPr algn="l" marL="0" indent="0" lvl="0">
              <a:lnSpc>
                <a:spcPts val="3639"/>
              </a:lnSpc>
              <a:spcBef>
                <a:spcPct val="0"/>
              </a:spcBef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6174804" y="5412073"/>
            <a:ext cx="3132652" cy="2745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50 personnes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éco-rénovation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chantier participatif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low-tech</a:t>
            </a:r>
          </a:p>
          <a:p>
            <a:pPr algn="l" marL="0" indent="0" lvl="0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inclusivité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9144000" y="47549"/>
            <a:ext cx="9144000" cy="10239451"/>
            <a:chOff x="0" y="0"/>
            <a:chExt cx="6350000" cy="71107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7110730"/>
            </a:xfrm>
            <a:custGeom>
              <a:avLst/>
              <a:gdLst/>
              <a:ahLst/>
              <a:cxnLst/>
              <a:rect r="r" b="b" t="t" l="l"/>
              <a:pathLst>
                <a:path h="7110730" w="6350000">
                  <a:moveTo>
                    <a:pt x="6350000" y="4700270"/>
                  </a:moveTo>
                  <a:lnTo>
                    <a:pt x="0" y="7110730"/>
                  </a:lnTo>
                  <a:lnTo>
                    <a:pt x="0" y="2410460"/>
                  </a:lnTo>
                  <a:lnTo>
                    <a:pt x="6350000" y="0"/>
                  </a:lnTo>
                  <a:close/>
                </a:path>
              </a:pathLst>
            </a:custGeom>
            <a:blipFill>
              <a:blip r:embed="rId2"/>
              <a:stretch>
                <a:fillRect l="-34137" t="0" r="-34137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3849473" y="5678773"/>
            <a:ext cx="2110745" cy="2250440"/>
            <a:chOff x="0" y="0"/>
            <a:chExt cx="2814326" cy="3000587"/>
          </a:xfrm>
        </p:grpSpPr>
        <p:sp>
          <p:nvSpPr>
            <p:cNvPr name="AutoShape 7" id="7"/>
            <p:cNvSpPr/>
            <p:nvPr/>
          </p:nvSpPr>
          <p:spPr>
            <a:xfrm flipV="true">
              <a:off x="2807976" y="0"/>
              <a:ext cx="0" cy="3000587"/>
            </a:xfrm>
            <a:prstGeom prst="line">
              <a:avLst/>
            </a:prstGeom>
            <a:ln cap="rnd" w="12700">
              <a:solidFill>
                <a:srgbClr val="FFFDFA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8" id="8"/>
            <p:cNvSpPr/>
            <p:nvPr/>
          </p:nvSpPr>
          <p:spPr>
            <a:xfrm flipH="true">
              <a:off x="0" y="1034907"/>
              <a:ext cx="2807976" cy="0"/>
            </a:xfrm>
            <a:prstGeom prst="line">
              <a:avLst/>
            </a:prstGeom>
            <a:ln cap="rnd" w="12700">
              <a:solidFill>
                <a:srgbClr val="FFFDFA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9840530" y="707774"/>
            <a:ext cx="7418770" cy="5564078"/>
          </a:xfrm>
          <a:custGeom>
            <a:avLst/>
            <a:gdLst/>
            <a:ahLst/>
            <a:cxnLst/>
            <a:rect r="r" b="b" t="t" l="l"/>
            <a:pathLst>
              <a:path h="5564078" w="7418770">
                <a:moveTo>
                  <a:pt x="0" y="0"/>
                </a:moveTo>
                <a:lnTo>
                  <a:pt x="7418770" y="0"/>
                </a:lnTo>
                <a:lnTo>
                  <a:pt x="7418770" y="5564078"/>
                </a:lnTo>
                <a:lnTo>
                  <a:pt x="0" y="55640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934058" y="2052055"/>
            <a:ext cx="6796236" cy="6796236"/>
          </a:xfrm>
          <a:custGeom>
            <a:avLst/>
            <a:gdLst/>
            <a:ahLst/>
            <a:cxnLst/>
            <a:rect r="r" b="b" t="t" l="l"/>
            <a:pathLst>
              <a:path h="6796236" w="6796236">
                <a:moveTo>
                  <a:pt x="0" y="0"/>
                </a:moveTo>
                <a:lnTo>
                  <a:pt x="6796236" y="0"/>
                </a:lnTo>
                <a:lnTo>
                  <a:pt x="6796236" y="6796235"/>
                </a:lnTo>
                <a:lnTo>
                  <a:pt x="0" y="67962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151797" y="3137050"/>
            <a:ext cx="6796236" cy="6796236"/>
          </a:xfrm>
          <a:custGeom>
            <a:avLst/>
            <a:gdLst/>
            <a:ahLst/>
            <a:cxnLst/>
            <a:rect r="r" b="b" t="t" l="l"/>
            <a:pathLst>
              <a:path h="6796236" w="6796236">
                <a:moveTo>
                  <a:pt x="0" y="0"/>
                </a:moveTo>
                <a:lnTo>
                  <a:pt x="6796236" y="0"/>
                </a:lnTo>
                <a:lnTo>
                  <a:pt x="6796236" y="6796236"/>
                </a:lnTo>
                <a:lnTo>
                  <a:pt x="0" y="67962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124713" y="2598080"/>
            <a:ext cx="7605581" cy="5704186"/>
          </a:xfrm>
          <a:custGeom>
            <a:avLst/>
            <a:gdLst/>
            <a:ahLst/>
            <a:cxnLst/>
            <a:rect r="r" b="b" t="t" l="l"/>
            <a:pathLst>
              <a:path h="5704186" w="7605581">
                <a:moveTo>
                  <a:pt x="0" y="0"/>
                </a:moveTo>
                <a:lnTo>
                  <a:pt x="7605581" y="0"/>
                </a:lnTo>
                <a:lnTo>
                  <a:pt x="7605581" y="5704185"/>
                </a:lnTo>
                <a:lnTo>
                  <a:pt x="0" y="57041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957705" y="377661"/>
            <a:ext cx="7184419" cy="9579226"/>
          </a:xfrm>
          <a:custGeom>
            <a:avLst/>
            <a:gdLst/>
            <a:ahLst/>
            <a:cxnLst/>
            <a:rect r="r" b="b" t="t" l="l"/>
            <a:pathLst>
              <a:path h="9579226" w="7184419">
                <a:moveTo>
                  <a:pt x="0" y="0"/>
                </a:moveTo>
                <a:lnTo>
                  <a:pt x="7184420" y="0"/>
                </a:lnTo>
                <a:lnTo>
                  <a:pt x="7184420" y="9579226"/>
                </a:lnTo>
                <a:lnTo>
                  <a:pt x="0" y="957922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427968" y="377661"/>
            <a:ext cx="7302326" cy="9736435"/>
          </a:xfrm>
          <a:custGeom>
            <a:avLst/>
            <a:gdLst/>
            <a:ahLst/>
            <a:cxnLst/>
            <a:rect r="r" b="b" t="t" l="l"/>
            <a:pathLst>
              <a:path h="9736435" w="7302326">
                <a:moveTo>
                  <a:pt x="0" y="0"/>
                </a:moveTo>
                <a:lnTo>
                  <a:pt x="7302326" y="0"/>
                </a:lnTo>
                <a:lnTo>
                  <a:pt x="7302326" y="9736435"/>
                </a:lnTo>
                <a:lnTo>
                  <a:pt x="0" y="97364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957705" y="373267"/>
            <a:ext cx="7305622" cy="9740829"/>
          </a:xfrm>
          <a:custGeom>
            <a:avLst/>
            <a:gdLst/>
            <a:ahLst/>
            <a:cxnLst/>
            <a:rect r="r" b="b" t="t" l="l"/>
            <a:pathLst>
              <a:path h="9740829" w="7305622">
                <a:moveTo>
                  <a:pt x="0" y="0"/>
                </a:moveTo>
                <a:lnTo>
                  <a:pt x="7305622" y="0"/>
                </a:lnTo>
                <a:lnTo>
                  <a:pt x="7305622" y="9740829"/>
                </a:lnTo>
                <a:lnTo>
                  <a:pt x="0" y="974082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017812" y="1614152"/>
            <a:ext cx="6953091" cy="1261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724"/>
              </a:lnSpc>
            </a:pPr>
            <a:r>
              <a:rPr lang="en-US" sz="9003" i="true" spc="-405">
                <a:solidFill>
                  <a:srgbClr val="FFFDFA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Génèse du projet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619543" y="3069570"/>
            <a:ext cx="6351360" cy="9071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6911"/>
              </a:lnSpc>
            </a:pPr>
            <a:r>
              <a:rPr lang="en-US" sz="6399" i="true" spc="-563">
                <a:solidFill>
                  <a:srgbClr val="FFFDFA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(2015-2019)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DFA"/>
                </a:solidFill>
                <a:latin typeface="Canva Sans"/>
                <a:ea typeface="Canva Sans"/>
                <a:cs typeface="Canva Sans"/>
                <a:sym typeface="Canva Sans"/>
              </a:rPr>
              <a:t>Page 9 sur 26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859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7001415" y="6851618"/>
            <a:ext cx="2142585" cy="4762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10072372" y="1654751"/>
            <a:ext cx="7530860" cy="6977497"/>
          </a:xfrm>
          <a:custGeom>
            <a:avLst/>
            <a:gdLst/>
            <a:ahLst/>
            <a:cxnLst/>
            <a:rect r="r" b="b" t="t" l="l"/>
            <a:pathLst>
              <a:path h="6977497" w="7530860">
                <a:moveTo>
                  <a:pt x="0" y="0"/>
                </a:moveTo>
                <a:lnTo>
                  <a:pt x="7530861" y="0"/>
                </a:lnTo>
                <a:lnTo>
                  <a:pt x="7530861" y="6977498"/>
                </a:lnTo>
                <a:lnTo>
                  <a:pt x="0" y="69774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753" t="-22730" r="-31055" b="-12273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292826" y="4757759"/>
            <a:ext cx="3089952" cy="1414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50"/>
              </a:lnSpc>
            </a:pPr>
            <a:r>
              <a:rPr lang="en-US" sz="2885" b="true">
                <a:solidFill>
                  <a:srgbClr val="B44635"/>
                </a:solidFill>
                <a:latin typeface="Raleway Bold"/>
                <a:ea typeface="Raleway Bold"/>
                <a:cs typeface="Raleway Bold"/>
                <a:sym typeface="Raleway Bold"/>
              </a:rPr>
              <a:t>Transparent</a:t>
            </a:r>
          </a:p>
          <a:p>
            <a:pPr algn="ctr">
              <a:lnSpc>
                <a:spcPts val="3750"/>
              </a:lnSpc>
            </a:pPr>
            <a:r>
              <a:rPr lang="en-US" sz="2885" b="true">
                <a:solidFill>
                  <a:srgbClr val="B44635"/>
                </a:solidFill>
                <a:latin typeface="Raleway Bold"/>
                <a:ea typeface="Raleway Bold"/>
                <a:cs typeface="Raleway Bold"/>
                <a:sym typeface="Raleway Bold"/>
              </a:rPr>
              <a:t>Organique</a:t>
            </a:r>
          </a:p>
          <a:p>
            <a:pPr algn="ctr">
              <a:lnSpc>
                <a:spcPts val="3750"/>
              </a:lnSpc>
              <a:spcBef>
                <a:spcPct val="0"/>
              </a:spcBef>
            </a:pPr>
            <a:r>
              <a:rPr lang="en-US" b="true" sz="2885">
                <a:solidFill>
                  <a:srgbClr val="B44635"/>
                </a:solidFill>
                <a:latin typeface="Raleway Bold"/>
                <a:ea typeface="Raleway Bold"/>
                <a:cs typeface="Raleway Bold"/>
                <a:sym typeface="Raleway Bold"/>
              </a:rPr>
              <a:t>Evolutif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9295110" y="2165865"/>
            <a:ext cx="8609809" cy="5858597"/>
          </a:xfrm>
          <a:custGeom>
            <a:avLst/>
            <a:gdLst/>
            <a:ahLst/>
            <a:cxnLst/>
            <a:rect r="r" b="b" t="t" l="l"/>
            <a:pathLst>
              <a:path h="5858597" w="8609809">
                <a:moveTo>
                  <a:pt x="0" y="0"/>
                </a:moveTo>
                <a:lnTo>
                  <a:pt x="8609809" y="0"/>
                </a:lnTo>
                <a:lnTo>
                  <a:pt x="8609809" y="5858598"/>
                </a:lnTo>
                <a:lnTo>
                  <a:pt x="0" y="58585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698" t="-146060" r="-13987" b="-2347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19543" y="1614152"/>
            <a:ext cx="6953091" cy="1261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724"/>
              </a:lnSpc>
            </a:pPr>
            <a:r>
              <a:rPr lang="en-US" sz="9003" i="true" spc="-405">
                <a:solidFill>
                  <a:srgbClr val="FFFDFA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Génèse du projet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221274" y="2941997"/>
            <a:ext cx="6351360" cy="9071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6911"/>
              </a:lnSpc>
            </a:pPr>
            <a:r>
              <a:rPr lang="en-US" sz="6399" i="true" spc="-563">
                <a:solidFill>
                  <a:srgbClr val="FFFDFA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(2015-2019)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19543" y="5640673"/>
            <a:ext cx="4702175" cy="2383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Conception et BP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Travaux</a:t>
            </a:r>
          </a:p>
          <a:p>
            <a:pPr algn="l">
              <a:lnSpc>
                <a:spcPts val="4419"/>
              </a:lnSpc>
            </a:pPr>
            <a:r>
              <a:rPr lang="en-US" sz="3399" b="true">
                <a:solidFill>
                  <a:srgbClr val="FFFDFA"/>
                </a:solidFill>
                <a:latin typeface="Raleway Bold"/>
                <a:ea typeface="Raleway Bold"/>
                <a:cs typeface="Raleway Bold"/>
                <a:sym typeface="Raleway Bold"/>
              </a:rPr>
              <a:t>Structuration juridique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Bière La Musette</a:t>
            </a:r>
          </a:p>
          <a:p>
            <a:pPr algn="l" marL="0" indent="0" lvl="0">
              <a:lnSpc>
                <a:spcPts val="3639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DFA"/>
                </a:solidFill>
                <a:latin typeface="Canva Sans"/>
                <a:ea typeface="Canva Sans"/>
                <a:cs typeface="Canva Sans"/>
                <a:sym typeface="Canva Sans"/>
              </a:rPr>
              <a:t>Page 10 sur 26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859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19543" y="5640673"/>
            <a:ext cx="10349147" cy="2383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Conception et BP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Travaux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Structuration</a:t>
            </a:r>
          </a:p>
          <a:p>
            <a:pPr algn="l">
              <a:lnSpc>
                <a:spcPts val="4419"/>
              </a:lnSpc>
            </a:pPr>
            <a:r>
              <a:rPr lang="en-US" sz="3399" b="true">
                <a:solidFill>
                  <a:srgbClr val="FFFDFA"/>
                </a:solidFill>
                <a:latin typeface="Raleway Bold"/>
                <a:ea typeface="Raleway Bold"/>
                <a:cs typeface="Raleway Bold"/>
                <a:sym typeface="Raleway Bold"/>
              </a:rPr>
              <a:t>Bière La Musette</a:t>
            </a:r>
          </a:p>
          <a:p>
            <a:pPr algn="l" marL="0" indent="0" lvl="0">
              <a:lnSpc>
                <a:spcPts val="3639"/>
              </a:lnSpc>
              <a:spcBef>
                <a:spcPct val="0"/>
              </a:spcBef>
            </a:pPr>
          </a:p>
        </p:txBody>
      </p:sp>
      <p:sp>
        <p:nvSpPr>
          <p:cNvPr name="AutoShape 3" id="3"/>
          <p:cNvSpPr/>
          <p:nvPr/>
        </p:nvSpPr>
        <p:spPr>
          <a:xfrm flipV="true">
            <a:off x="6249679" y="6101182"/>
            <a:ext cx="0" cy="2584761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flipV="true">
            <a:off x="5396954" y="7326408"/>
            <a:ext cx="847963" cy="0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1968690" y="1028700"/>
            <a:ext cx="5409255" cy="7268085"/>
          </a:xfrm>
          <a:custGeom>
            <a:avLst/>
            <a:gdLst/>
            <a:ahLst/>
            <a:cxnLst/>
            <a:rect r="r" b="b" t="t" l="l"/>
            <a:pathLst>
              <a:path h="7268085" w="5409255">
                <a:moveTo>
                  <a:pt x="0" y="0"/>
                </a:moveTo>
                <a:lnTo>
                  <a:pt x="5409255" y="0"/>
                </a:lnTo>
                <a:lnTo>
                  <a:pt x="5409255" y="7268085"/>
                </a:lnTo>
                <a:lnTo>
                  <a:pt x="0" y="72680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210" t="-2615" r="-16791" b="-2325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797892" y="1028700"/>
            <a:ext cx="6208851" cy="7160907"/>
          </a:xfrm>
          <a:custGeom>
            <a:avLst/>
            <a:gdLst/>
            <a:ahLst/>
            <a:cxnLst/>
            <a:rect r="r" b="b" t="t" l="l"/>
            <a:pathLst>
              <a:path h="7160907" w="6208851">
                <a:moveTo>
                  <a:pt x="0" y="0"/>
                </a:moveTo>
                <a:lnTo>
                  <a:pt x="6208851" y="0"/>
                </a:lnTo>
                <a:lnTo>
                  <a:pt x="6208851" y="7160907"/>
                </a:lnTo>
                <a:lnTo>
                  <a:pt x="0" y="71609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141" t="-3695" r="-55050" b="-5677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071177" y="1028700"/>
            <a:ext cx="7662281" cy="7662281"/>
          </a:xfrm>
          <a:custGeom>
            <a:avLst/>
            <a:gdLst/>
            <a:ahLst/>
            <a:cxnLst/>
            <a:rect r="r" b="b" t="t" l="l"/>
            <a:pathLst>
              <a:path h="7662281" w="7662281">
                <a:moveTo>
                  <a:pt x="0" y="0"/>
                </a:moveTo>
                <a:lnTo>
                  <a:pt x="7662281" y="0"/>
                </a:lnTo>
                <a:lnTo>
                  <a:pt x="7662281" y="7662281"/>
                </a:lnTo>
                <a:lnTo>
                  <a:pt x="0" y="76622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619543" y="1614152"/>
            <a:ext cx="6953091" cy="1261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724"/>
              </a:lnSpc>
            </a:pPr>
            <a:r>
              <a:rPr lang="en-US" sz="9003" i="true" spc="-405">
                <a:solidFill>
                  <a:srgbClr val="FFFDFA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Génèse du projet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21274" y="3090693"/>
            <a:ext cx="6351360" cy="9071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6911"/>
              </a:lnSpc>
            </a:pPr>
            <a:r>
              <a:rPr lang="en-US" sz="6399" i="true" spc="-563">
                <a:solidFill>
                  <a:srgbClr val="FFFDFA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(2015-2019)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547207" y="5940203"/>
            <a:ext cx="4843621" cy="2745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Bière saison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Locale, bio, artisanale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Recette co-créée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Brasserie Thiriez (Flandres)</a:t>
            </a:r>
          </a:p>
          <a:p>
            <a:pPr algn="l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1er produit café</a:t>
            </a:r>
          </a:p>
          <a:p>
            <a:pPr algn="l" marL="0" indent="0" lvl="0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1er produit magasin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DFA"/>
                </a:solidFill>
                <a:latin typeface="Canva Sans"/>
                <a:ea typeface="Canva Sans"/>
                <a:cs typeface="Canva Sans"/>
                <a:sym typeface="Canva Sans"/>
              </a:rPr>
              <a:t>Page 11 sur 26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8001000" y="8672146"/>
            <a:ext cx="10287000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6899233" y="756910"/>
            <a:ext cx="11076461" cy="8307346"/>
          </a:xfrm>
          <a:custGeom>
            <a:avLst/>
            <a:gdLst/>
            <a:ahLst/>
            <a:cxnLst/>
            <a:rect r="r" b="b" t="t" l="l"/>
            <a:pathLst>
              <a:path h="8307346" w="11076461">
                <a:moveTo>
                  <a:pt x="0" y="0"/>
                </a:moveTo>
                <a:lnTo>
                  <a:pt x="11076462" y="0"/>
                </a:lnTo>
                <a:lnTo>
                  <a:pt x="11076462" y="8307346"/>
                </a:lnTo>
                <a:lnTo>
                  <a:pt x="0" y="83073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899233" y="2229394"/>
            <a:ext cx="11076461" cy="5828212"/>
            <a:chOff x="0" y="0"/>
            <a:chExt cx="2917257" cy="153500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917257" cy="1535002"/>
            </a:xfrm>
            <a:custGeom>
              <a:avLst/>
              <a:gdLst/>
              <a:ahLst/>
              <a:cxnLst/>
              <a:rect r="r" b="b" t="t" l="l"/>
              <a:pathLst>
                <a:path h="1535002" w="2917257">
                  <a:moveTo>
                    <a:pt x="0" y="0"/>
                  </a:moveTo>
                  <a:lnTo>
                    <a:pt x="2917257" y="0"/>
                  </a:lnTo>
                  <a:lnTo>
                    <a:pt x="2917257" y="1535002"/>
                  </a:lnTo>
                  <a:lnTo>
                    <a:pt x="0" y="1535002"/>
                  </a:lnTo>
                  <a:close/>
                </a:path>
              </a:pathLst>
            </a:custGeom>
            <a:solidFill>
              <a:srgbClr val="243F76">
                <a:alpha val="65882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917257" cy="15731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7976049" y="2619759"/>
            <a:ext cx="7241535" cy="6139919"/>
            <a:chOff x="0" y="0"/>
            <a:chExt cx="9655380" cy="8186559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1253633" y="-447675"/>
              <a:ext cx="8401747" cy="86342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856"/>
                </a:lnSpc>
              </a:pPr>
              <a:r>
                <a:rPr lang="en-US" sz="3542" b="true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Achats</a:t>
              </a:r>
            </a:p>
            <a:p>
              <a:pPr algn="l">
                <a:lnSpc>
                  <a:spcPts val="8856"/>
                </a:lnSpc>
              </a:pPr>
              <a:r>
                <a:rPr lang="en-US" sz="3542" b="true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Communication</a:t>
              </a:r>
            </a:p>
            <a:p>
              <a:pPr algn="l">
                <a:lnSpc>
                  <a:spcPts val="8856"/>
                </a:lnSpc>
              </a:pPr>
              <a:r>
                <a:rPr lang="en-US" sz="3542" b="true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Admin. et financier</a:t>
              </a:r>
            </a:p>
            <a:p>
              <a:pPr algn="l">
                <a:lnSpc>
                  <a:spcPts val="8856"/>
                </a:lnSpc>
              </a:pPr>
              <a:r>
                <a:rPr lang="en-US" sz="3542" b="true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Technique</a:t>
              </a:r>
            </a:p>
            <a:p>
              <a:pPr algn="l">
                <a:lnSpc>
                  <a:spcPts val="8856"/>
                </a:lnSpc>
              </a:pPr>
              <a:r>
                <a:rPr lang="en-US" sz="3542" b="true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Programmation</a:t>
              </a:r>
            </a:p>
            <a:p>
              <a:pPr algn="l" marL="0" indent="0" lvl="0">
                <a:lnSpc>
                  <a:spcPts val="8856"/>
                </a:lnSpc>
              </a:pP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26782" y="110350"/>
              <a:ext cx="656620" cy="6766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826"/>
                </a:lnSpc>
              </a:pPr>
              <a:r>
                <a:rPr lang="en-US" b="true" sz="3542" i="true" spc="-311">
                  <a:solidFill>
                    <a:srgbClr val="FFFFFF"/>
                  </a:solidFill>
                  <a:latin typeface="Fraunces Bold Italics"/>
                  <a:ea typeface="Fraunces Bold Italics"/>
                  <a:cs typeface="Fraunces Bold Italics"/>
                  <a:sym typeface="Fraunces Bold Italics"/>
                </a:rPr>
                <a:t>1.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1627252"/>
              <a:ext cx="656620" cy="6766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826"/>
                </a:lnSpc>
              </a:pPr>
              <a:r>
                <a:rPr lang="en-US" b="true" sz="3542" i="true" spc="-311">
                  <a:solidFill>
                    <a:srgbClr val="FFFFFF"/>
                  </a:solidFill>
                  <a:latin typeface="Fraunces Bold Italics"/>
                  <a:ea typeface="Fraunces Bold Italics"/>
                  <a:cs typeface="Fraunces Bold Italics"/>
                  <a:sym typeface="Fraunces Bold Italics"/>
                </a:rPr>
                <a:t>2.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26782" y="3063809"/>
              <a:ext cx="656620" cy="6766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826"/>
                </a:lnSpc>
              </a:pPr>
              <a:r>
                <a:rPr lang="en-US" b="true" sz="3542" i="true" spc="-311">
                  <a:solidFill>
                    <a:srgbClr val="FFFFFF"/>
                  </a:solidFill>
                  <a:latin typeface="Fraunces Bold Italics"/>
                  <a:ea typeface="Fraunces Bold Italics"/>
                  <a:cs typeface="Fraunces Bold Italics"/>
                  <a:sym typeface="Fraunces Bold Italics"/>
                </a:rPr>
                <a:t>3.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4494980"/>
              <a:ext cx="656620" cy="6766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826"/>
                </a:lnSpc>
              </a:pPr>
              <a:r>
                <a:rPr lang="en-US" b="true" sz="3542" i="true" spc="-311">
                  <a:solidFill>
                    <a:srgbClr val="FFFFFF"/>
                  </a:solidFill>
                  <a:latin typeface="Fraunces Bold Italics"/>
                  <a:ea typeface="Fraunces Bold Italics"/>
                  <a:cs typeface="Fraunces Bold Italics"/>
                  <a:sym typeface="Fraunces Bold Italics"/>
                </a:rPr>
                <a:t>4.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26782" y="6009918"/>
              <a:ext cx="656620" cy="6766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826"/>
                </a:lnSpc>
              </a:pPr>
              <a:r>
                <a:rPr lang="en-US" b="true" sz="3542" i="true" spc="-311">
                  <a:solidFill>
                    <a:srgbClr val="FFFFFF"/>
                  </a:solidFill>
                  <a:latin typeface="Fraunces Bold Italics"/>
                  <a:ea typeface="Fraunces Bold Italics"/>
                  <a:cs typeface="Fraunces Bold Italics"/>
                  <a:sym typeface="Fraunces Bold Italics"/>
                </a:rPr>
                <a:t>5.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647678" y="2814817"/>
            <a:ext cx="4714184" cy="3718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724"/>
              </a:lnSpc>
            </a:pPr>
            <a:r>
              <a:rPr lang="en-US" sz="9003" i="true" spc="-405">
                <a:solidFill>
                  <a:srgbClr val="000000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Vie  et animation du lieu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9E7A65"/>
                </a:solidFill>
                <a:latin typeface="Canva Sans"/>
                <a:ea typeface="Canva Sans"/>
                <a:cs typeface="Canva Sans"/>
                <a:sym typeface="Canva Sans"/>
              </a:rPr>
              <a:t>Page 12 sur 26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8001000" y="8672146"/>
            <a:ext cx="10287000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12905832" y="549909"/>
            <a:ext cx="4967654" cy="3525615"/>
          </a:xfrm>
          <a:custGeom>
            <a:avLst/>
            <a:gdLst/>
            <a:ahLst/>
            <a:cxnLst/>
            <a:rect r="r" b="b" t="t" l="l"/>
            <a:pathLst>
              <a:path h="3525615" w="4967654">
                <a:moveTo>
                  <a:pt x="0" y="0"/>
                </a:moveTo>
                <a:lnTo>
                  <a:pt x="4967654" y="0"/>
                </a:lnTo>
                <a:lnTo>
                  <a:pt x="4967654" y="3525616"/>
                </a:lnTo>
                <a:lnTo>
                  <a:pt x="0" y="35256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647678" y="2814817"/>
            <a:ext cx="4714184" cy="3718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724"/>
              </a:lnSpc>
            </a:pPr>
            <a:r>
              <a:rPr lang="en-US" sz="9003" i="true" spc="-405">
                <a:solidFill>
                  <a:srgbClr val="000000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Vie  et animation du lieu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44000" y="2181609"/>
            <a:ext cx="3058954" cy="5431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99"/>
              </a:lnSpc>
            </a:pPr>
            <a:r>
              <a:rPr lang="en-US" sz="3399" b="true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Achats</a:t>
            </a:r>
          </a:p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Communication</a:t>
            </a:r>
          </a:p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Admin. et financier</a:t>
            </a:r>
          </a:p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Technique</a:t>
            </a:r>
          </a:p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Programmation</a:t>
            </a:r>
          </a:p>
          <a:p>
            <a:pPr algn="l" marL="0" indent="0" lvl="0">
              <a:lnSpc>
                <a:spcPts val="6999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8001000" y="2620105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1.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976049" y="3519265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2.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001000" y="4370800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3.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976049" y="5219141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4.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001000" y="6117137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5.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9E7A65"/>
                </a:solidFill>
                <a:latin typeface="Canva Sans"/>
                <a:ea typeface="Canva Sans"/>
                <a:cs typeface="Canva Sans"/>
                <a:sym typeface="Canva Sans"/>
              </a:rPr>
              <a:t>Page 13 sur 26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585780" y="4283574"/>
            <a:ext cx="4115276" cy="4693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Références 314 produits :</a:t>
            </a:r>
          </a:p>
          <a:p>
            <a:pPr algn="l" marL="604519" indent="-302260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magasin 183</a:t>
            </a:r>
          </a:p>
          <a:p>
            <a:pPr algn="l" marL="604519" indent="-302260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restauration 44</a:t>
            </a:r>
          </a:p>
          <a:p>
            <a:pPr algn="l" marL="604519" indent="-302260" lvl="1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comptoir 87</a:t>
            </a:r>
          </a:p>
          <a:p>
            <a:pPr algn="l">
              <a:lnSpc>
                <a:spcPts val="4199"/>
              </a:lnSpc>
            </a:pPr>
          </a:p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Assurer disponibilité</a:t>
            </a:r>
          </a:p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Contrôle péremption</a:t>
            </a:r>
          </a:p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Renouveler gamme</a:t>
            </a:r>
          </a:p>
          <a:p>
            <a:pPr algn="l" marL="0" indent="0" lvl="0">
              <a:lnSpc>
                <a:spcPts val="4199"/>
              </a:lnSpc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8001000" y="8672146"/>
            <a:ext cx="10287000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12883961" y="1028700"/>
            <a:ext cx="4997146" cy="6589471"/>
            <a:chOff x="0" y="0"/>
            <a:chExt cx="6662861" cy="878596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795475"/>
              <a:ext cx="6662861" cy="3877258"/>
            </a:xfrm>
            <a:custGeom>
              <a:avLst/>
              <a:gdLst/>
              <a:ahLst/>
              <a:cxnLst/>
              <a:rect r="r" b="b" t="t" l="l"/>
              <a:pathLst>
                <a:path h="3877258" w="6662861">
                  <a:moveTo>
                    <a:pt x="0" y="0"/>
                  </a:moveTo>
                  <a:lnTo>
                    <a:pt x="6662861" y="0"/>
                  </a:lnTo>
                  <a:lnTo>
                    <a:pt x="6662861" y="3877258"/>
                  </a:lnTo>
                  <a:lnTo>
                    <a:pt x="0" y="3877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5864" y="4857908"/>
              <a:ext cx="6431133" cy="3928054"/>
            </a:xfrm>
            <a:custGeom>
              <a:avLst/>
              <a:gdLst/>
              <a:ahLst/>
              <a:cxnLst/>
              <a:rect r="r" b="b" t="t" l="l"/>
              <a:pathLst>
                <a:path h="3928054" w="6431133">
                  <a:moveTo>
                    <a:pt x="0" y="0"/>
                  </a:moveTo>
                  <a:lnTo>
                    <a:pt x="6431133" y="0"/>
                  </a:lnTo>
                  <a:lnTo>
                    <a:pt x="6431133" y="3928054"/>
                  </a:lnTo>
                  <a:lnTo>
                    <a:pt x="0" y="39280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2446029" y="-352425"/>
              <a:ext cx="1779270" cy="9171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6999"/>
                </a:lnSpc>
              </a:pPr>
              <a:r>
                <a:rPr lang="en-US" b="true" sz="2799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ONLINE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3256573" y="1928590"/>
            <a:ext cx="4444340" cy="5424054"/>
            <a:chOff x="0" y="0"/>
            <a:chExt cx="1170526" cy="142855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70526" cy="1428558"/>
            </a:xfrm>
            <a:custGeom>
              <a:avLst/>
              <a:gdLst/>
              <a:ahLst/>
              <a:cxnLst/>
              <a:rect r="r" b="b" t="t" l="l"/>
              <a:pathLst>
                <a:path h="1428558" w="1170526">
                  <a:moveTo>
                    <a:pt x="0" y="0"/>
                  </a:moveTo>
                  <a:lnTo>
                    <a:pt x="1170526" y="0"/>
                  </a:lnTo>
                  <a:lnTo>
                    <a:pt x="1170526" y="1428558"/>
                  </a:lnTo>
                  <a:lnTo>
                    <a:pt x="0" y="1428558"/>
                  </a:lnTo>
                  <a:close/>
                </a:path>
              </a:pathLst>
            </a:custGeom>
            <a:solidFill>
              <a:srgbClr val="FFBF0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170526" cy="14666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CANAUX :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Facebook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Instagram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www.lamusette.net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Newsletter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Google Maps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Whatsapp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883961" y="536508"/>
            <a:ext cx="5289666" cy="7638819"/>
            <a:chOff x="0" y="0"/>
            <a:chExt cx="7052888" cy="1018509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781241"/>
              <a:ext cx="7052888" cy="9403851"/>
            </a:xfrm>
            <a:custGeom>
              <a:avLst/>
              <a:gdLst/>
              <a:ahLst/>
              <a:cxnLst/>
              <a:rect r="r" b="b" t="t" l="l"/>
              <a:pathLst>
                <a:path h="9403851" w="7052888">
                  <a:moveTo>
                    <a:pt x="0" y="0"/>
                  </a:moveTo>
                  <a:lnTo>
                    <a:pt x="7052888" y="0"/>
                  </a:lnTo>
                  <a:lnTo>
                    <a:pt x="7052888" y="9403851"/>
                  </a:lnTo>
                  <a:lnTo>
                    <a:pt x="0" y="9403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2337769" y="-352425"/>
              <a:ext cx="1961938" cy="9171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6999"/>
                </a:lnSpc>
              </a:pPr>
              <a:r>
                <a:rPr lang="en-US" b="true" sz="2799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OFFLINE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306624" y="1608790"/>
            <a:ext cx="4444340" cy="6063654"/>
            <a:chOff x="0" y="0"/>
            <a:chExt cx="1170526" cy="159701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70526" cy="1597012"/>
            </a:xfrm>
            <a:custGeom>
              <a:avLst/>
              <a:gdLst/>
              <a:ahLst/>
              <a:cxnLst/>
              <a:rect r="r" b="b" t="t" l="l"/>
              <a:pathLst>
                <a:path h="1597012" w="1170526">
                  <a:moveTo>
                    <a:pt x="0" y="0"/>
                  </a:moveTo>
                  <a:lnTo>
                    <a:pt x="1170526" y="0"/>
                  </a:lnTo>
                  <a:lnTo>
                    <a:pt x="1170526" y="1597012"/>
                  </a:lnTo>
                  <a:lnTo>
                    <a:pt x="0" y="1597012"/>
                  </a:lnTo>
                  <a:close/>
                </a:path>
              </a:pathLst>
            </a:custGeom>
            <a:solidFill>
              <a:srgbClr val="EEE2B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170526" cy="16351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CANAUX :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flyers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affiches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tableaux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cartes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verres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vitrines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...</a:t>
              </a: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647678" y="2814817"/>
            <a:ext cx="4714184" cy="3718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724"/>
              </a:lnSpc>
            </a:pPr>
            <a:r>
              <a:rPr lang="en-US" sz="9003" i="true" spc="-405">
                <a:solidFill>
                  <a:srgbClr val="000000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Vie  et animation du lieu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144000" y="2267334"/>
            <a:ext cx="3289300" cy="5395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Achats</a:t>
            </a:r>
          </a:p>
          <a:p>
            <a:pPr algn="l">
              <a:lnSpc>
                <a:spcPts val="8499"/>
              </a:lnSpc>
            </a:pPr>
            <a:r>
              <a:rPr lang="en-US" sz="3399" b="true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Communication</a:t>
            </a:r>
          </a:p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Admin. et financier</a:t>
            </a:r>
          </a:p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Technique</a:t>
            </a:r>
          </a:p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Programmation</a:t>
            </a:r>
          </a:p>
          <a:p>
            <a:pPr algn="l" marL="0" indent="0" lvl="0">
              <a:lnSpc>
                <a:spcPts val="6999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8001000" y="2620105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1.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976049" y="3519265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2.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001000" y="4370800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3.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976049" y="5219141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4.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001000" y="6117137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5.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9E7A65"/>
                </a:solidFill>
                <a:latin typeface="Canva Sans"/>
                <a:ea typeface="Canva Sans"/>
                <a:cs typeface="Canva Sans"/>
                <a:sym typeface="Canva Sans"/>
              </a:rPr>
              <a:t>Page 14 sur 26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12883961" y="475150"/>
            <a:ext cx="5289666" cy="7696048"/>
            <a:chOff x="0" y="0"/>
            <a:chExt cx="7052888" cy="10261398"/>
          </a:xfrm>
        </p:grpSpPr>
        <p:grpSp>
          <p:nvGrpSpPr>
            <p:cNvPr name="Group 25" id="25"/>
            <p:cNvGrpSpPr/>
            <p:nvPr/>
          </p:nvGrpSpPr>
          <p:grpSpPr>
            <a:xfrm rot="0">
              <a:off x="0" y="0"/>
              <a:ext cx="7052888" cy="10261398"/>
              <a:chOff x="0" y="0"/>
              <a:chExt cx="1393163" cy="2026943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1393163" cy="2026943"/>
              </a:xfrm>
              <a:custGeom>
                <a:avLst/>
                <a:gdLst/>
                <a:ahLst/>
                <a:cxnLst/>
                <a:rect r="r" b="b" t="t" l="l"/>
                <a:pathLst>
                  <a:path h="2026943" w="1393163">
                    <a:moveTo>
                      <a:pt x="0" y="0"/>
                    </a:moveTo>
                    <a:lnTo>
                      <a:pt x="1393163" y="0"/>
                    </a:lnTo>
                    <a:lnTo>
                      <a:pt x="1393163" y="2026943"/>
                    </a:lnTo>
                    <a:lnTo>
                      <a:pt x="0" y="2026943"/>
                    </a:lnTo>
                    <a:close/>
                  </a:path>
                </a:pathLst>
              </a:custGeom>
              <a:solidFill>
                <a:srgbClr val="A63D11"/>
              </a:solidFill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-38100"/>
                <a:ext cx="1393163" cy="206504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sp>
          <p:nvSpPr>
            <p:cNvPr name="TextBox 28" id="28"/>
            <p:cNvSpPr txBox="true"/>
            <p:nvPr/>
          </p:nvSpPr>
          <p:spPr>
            <a:xfrm rot="0">
              <a:off x="2080972" y="505122"/>
              <a:ext cx="2890943" cy="9171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6999"/>
                </a:lnSpc>
              </a:pPr>
              <a:r>
                <a:rPr lang="en-US" b="true" sz="2799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MAIS AUSSI :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0">
              <a:off x="839336" y="1704975"/>
              <a:ext cx="5374217" cy="68226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604519" indent="-302260" lvl="1">
                <a:lnSpc>
                  <a:spcPts val="6999"/>
                </a:lnSpc>
                <a:buFont typeface="Arial"/>
                <a:buChar char="•"/>
              </a:pPr>
              <a:r>
                <a:rPr lang="en-US" sz="2799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prises de vues photo</a:t>
              </a:r>
            </a:p>
            <a:p>
              <a:pPr algn="l" marL="604519" indent="-302260" lvl="1">
                <a:lnSpc>
                  <a:spcPts val="6999"/>
                </a:lnSpc>
                <a:buFont typeface="Arial"/>
                <a:buChar char="•"/>
              </a:pPr>
              <a:r>
                <a:rPr lang="en-US" sz="2799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création des designs</a:t>
              </a:r>
            </a:p>
            <a:p>
              <a:pPr algn="l" marL="604519" indent="-302260" lvl="1">
                <a:lnSpc>
                  <a:spcPts val="6999"/>
                </a:lnSpc>
                <a:buFont typeface="Arial"/>
                <a:buChar char="•"/>
              </a:pPr>
              <a:r>
                <a:rPr lang="en-US" sz="2799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téléphone</a:t>
              </a:r>
            </a:p>
            <a:p>
              <a:pPr algn="l" marL="604519" indent="-302260" lvl="1">
                <a:lnSpc>
                  <a:spcPts val="6999"/>
                </a:lnSpc>
                <a:buFont typeface="Arial"/>
                <a:buChar char="•"/>
              </a:pPr>
              <a:r>
                <a:rPr lang="en-US" sz="2799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messageries</a:t>
              </a:r>
            </a:p>
            <a:p>
              <a:pPr algn="l" marL="604519" indent="-302260" lvl="1">
                <a:lnSpc>
                  <a:spcPts val="6999"/>
                </a:lnSpc>
                <a:buFont typeface="Arial"/>
                <a:buChar char="•"/>
              </a:pPr>
              <a:r>
                <a:rPr lang="en-US" sz="2799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relations presse</a:t>
              </a:r>
            </a:p>
            <a:p>
              <a:pPr algn="l" marL="604519" indent="-302260" lvl="1">
                <a:lnSpc>
                  <a:spcPts val="6999"/>
                </a:lnSpc>
                <a:buFont typeface="Arial"/>
                <a:buChar char="•"/>
              </a:pPr>
              <a:r>
                <a:rPr lang="en-US" sz="2799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relations publiques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bg>
      <p:bgPr>
        <a:solidFill>
          <a:srgbClr val="FF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47678" y="2814817"/>
            <a:ext cx="4714184" cy="3718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724"/>
              </a:lnSpc>
            </a:pPr>
            <a:r>
              <a:rPr lang="en-US" sz="9003" i="true" spc="-405">
                <a:solidFill>
                  <a:srgbClr val="000000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Vie  et animation du lieu</a:t>
            </a:r>
          </a:p>
        </p:txBody>
      </p:sp>
      <p:sp>
        <p:nvSpPr>
          <p:cNvPr name="AutoShape 3" id="3"/>
          <p:cNvSpPr/>
          <p:nvPr/>
        </p:nvSpPr>
        <p:spPr>
          <a:xfrm>
            <a:off x="8001000" y="8672146"/>
            <a:ext cx="10287000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9144000" y="2267334"/>
            <a:ext cx="3889216" cy="5395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Achats</a:t>
            </a:r>
          </a:p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Communication</a:t>
            </a:r>
          </a:p>
          <a:p>
            <a:pPr algn="l">
              <a:lnSpc>
                <a:spcPts val="8499"/>
              </a:lnSpc>
            </a:pPr>
            <a:r>
              <a:rPr lang="en-US" sz="3399" b="true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Admin. et financier</a:t>
            </a:r>
          </a:p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Technique</a:t>
            </a:r>
          </a:p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Programmation</a:t>
            </a:r>
          </a:p>
          <a:p>
            <a:pPr algn="l" marL="0" indent="0" lvl="0">
              <a:lnSpc>
                <a:spcPts val="699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3878337" y="873220"/>
            <a:ext cx="3998325" cy="3122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 b="true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En quelques chiffres :</a:t>
            </a:r>
          </a:p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CA 157 k€ (TTC, 2024)</a:t>
            </a:r>
          </a:p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Marge co. 55%</a:t>
            </a:r>
          </a:p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Charges 7.200€/mois </a:t>
            </a:r>
          </a:p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4 salarié.e.s, 2 ETP</a:t>
            </a:r>
          </a:p>
          <a:p>
            <a:pPr algn="l" marL="0" indent="0" lvl="0">
              <a:lnSpc>
                <a:spcPts val="41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Endettement nul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878337" y="4649739"/>
            <a:ext cx="3998325" cy="3122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 b="true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Compétences :</a:t>
            </a:r>
          </a:p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contrôle gestion</a:t>
            </a:r>
          </a:p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compta</a:t>
            </a:r>
          </a:p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RH + paie</a:t>
            </a:r>
          </a:p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officiel + impôts</a:t>
            </a:r>
          </a:p>
          <a:p>
            <a:pPr algn="l" marL="0" indent="0" lvl="0">
              <a:lnSpc>
                <a:spcPts val="419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8001000" y="2620105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1.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976049" y="3519265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2.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001000" y="4370800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3.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976049" y="5219141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4.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001000" y="6117137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5.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9E7A65"/>
                </a:solidFill>
                <a:latin typeface="Canva Sans"/>
                <a:ea typeface="Canva Sans"/>
                <a:cs typeface="Canva Sans"/>
                <a:sym typeface="Canva Sans"/>
              </a:rPr>
              <a:t>Page 15 sur 26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8001000" y="8672146"/>
            <a:ext cx="10287000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12504778" y="766258"/>
            <a:ext cx="5783222" cy="7710963"/>
          </a:xfrm>
          <a:custGeom>
            <a:avLst/>
            <a:gdLst/>
            <a:ahLst/>
            <a:cxnLst/>
            <a:rect r="r" b="b" t="t" l="l"/>
            <a:pathLst>
              <a:path h="7710963" w="5783222">
                <a:moveTo>
                  <a:pt x="0" y="0"/>
                </a:moveTo>
                <a:lnTo>
                  <a:pt x="5783222" y="0"/>
                </a:lnTo>
                <a:lnTo>
                  <a:pt x="578322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3062888" y="1150948"/>
            <a:ext cx="4667003" cy="6831122"/>
            <a:chOff x="0" y="0"/>
            <a:chExt cx="1229169" cy="179914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29169" cy="1799143"/>
            </a:xfrm>
            <a:custGeom>
              <a:avLst/>
              <a:gdLst/>
              <a:ahLst/>
              <a:cxnLst/>
              <a:rect r="r" b="b" t="t" l="l"/>
              <a:pathLst>
                <a:path h="1799143" w="1229169">
                  <a:moveTo>
                    <a:pt x="0" y="0"/>
                  </a:moveTo>
                  <a:lnTo>
                    <a:pt x="1229169" y="0"/>
                  </a:lnTo>
                  <a:lnTo>
                    <a:pt x="1229169" y="1799143"/>
                  </a:lnTo>
                  <a:lnTo>
                    <a:pt x="0" y="1799143"/>
                  </a:lnTo>
                  <a:close/>
                </a:path>
              </a:pathLst>
            </a:custGeom>
            <a:solidFill>
              <a:srgbClr val="EEE2BC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229169" cy="18372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Objectifs : entretenir et améliorer le lieu</a:t>
              </a:r>
            </a:p>
            <a:p>
              <a:pPr algn="ctr">
                <a:lnSpc>
                  <a:spcPts val="3359"/>
                </a:lnSpc>
              </a:pPr>
            </a:p>
            <a:p>
              <a:pPr algn="ctr" marL="518160" indent="-259080" lvl="1">
                <a:lnSpc>
                  <a:spcPts val="3359"/>
                </a:lnSpc>
                <a:buAutoNum type="arabicPeriod" startAt="1"/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Le b</a:t>
              </a: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âtiment</a:t>
              </a:r>
            </a:p>
            <a:p>
              <a:pPr algn="ctr" marL="518160" indent="-259080" lvl="1">
                <a:lnSpc>
                  <a:spcPts val="3359"/>
                </a:lnSpc>
                <a:buAutoNum type="arabicPeriod" startAt="1"/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Les équipements (55x)</a:t>
              </a:r>
            </a:p>
            <a:p>
              <a:pPr algn="ctr" marL="518160" indent="-259080" lvl="1">
                <a:lnSpc>
                  <a:spcPts val="3359"/>
                </a:lnSpc>
                <a:buAutoNum type="arabicPeriod" startAt="1"/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Le jardin</a:t>
              </a:r>
            </a:p>
            <a:p>
              <a:pPr algn="ctr">
                <a:lnSpc>
                  <a:spcPts val="3359"/>
                </a:lnSpc>
              </a:pPr>
            </a:p>
            <a:p>
              <a:pPr algn="ctr">
                <a:lnSpc>
                  <a:spcPts val="3359"/>
                </a:lnSpc>
              </a:pP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Mots-clés :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modularité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polyvalence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fluidité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esthétisme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économie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647678" y="2814817"/>
            <a:ext cx="4714184" cy="3718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724"/>
              </a:lnSpc>
            </a:pPr>
            <a:r>
              <a:rPr lang="en-US" sz="9003" i="true" spc="-405">
                <a:solidFill>
                  <a:srgbClr val="000000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Vie  et animation du lieu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144000" y="2267334"/>
            <a:ext cx="3058954" cy="5395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Achats</a:t>
            </a:r>
          </a:p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Communication</a:t>
            </a:r>
          </a:p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Admin. et financier</a:t>
            </a:r>
          </a:p>
          <a:p>
            <a:pPr algn="l">
              <a:lnSpc>
                <a:spcPts val="8499"/>
              </a:lnSpc>
            </a:pPr>
            <a:r>
              <a:rPr lang="en-US" sz="3399" b="true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Technique</a:t>
            </a:r>
          </a:p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Programmation</a:t>
            </a:r>
          </a:p>
          <a:p>
            <a:pPr algn="l" marL="0" indent="0" lvl="0">
              <a:lnSpc>
                <a:spcPts val="699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8001000" y="2620105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1.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976049" y="3519265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2.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001000" y="4370800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3.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976049" y="5219141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4.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001000" y="6117137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5.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9E7A65"/>
                </a:solidFill>
                <a:latin typeface="Canva Sans"/>
                <a:ea typeface="Canva Sans"/>
                <a:cs typeface="Canva Sans"/>
                <a:sym typeface="Canva Sans"/>
              </a:rPr>
              <a:t>Page 16 sur 26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8001000" y="8672146"/>
            <a:ext cx="10287000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13107389" y="4237450"/>
            <a:ext cx="5180611" cy="4170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 b="true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En résumé :</a:t>
            </a:r>
          </a:p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12 événements publics / mois</a:t>
            </a:r>
          </a:p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+ 2 à 3 privatisations</a:t>
            </a:r>
          </a:p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Co-animation asso + SAS</a:t>
            </a:r>
          </a:p>
          <a:p>
            <a:pPr algn="l" marL="0" indent="0" lvl="0">
              <a:lnSpc>
                <a:spcPts val="41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Variétés des thèmes (musiques, ateliers, jeux, sport, écologie, bien-être, conférences, arts...) 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2587294" y="1281612"/>
            <a:ext cx="5700706" cy="7125883"/>
          </a:xfrm>
          <a:custGeom>
            <a:avLst/>
            <a:gdLst/>
            <a:ahLst/>
            <a:cxnLst/>
            <a:rect r="r" b="b" t="t" l="l"/>
            <a:pathLst>
              <a:path h="7125883" w="5700706">
                <a:moveTo>
                  <a:pt x="0" y="0"/>
                </a:moveTo>
                <a:lnTo>
                  <a:pt x="5700706" y="0"/>
                </a:lnTo>
                <a:lnTo>
                  <a:pt x="5700706" y="7125883"/>
                </a:lnTo>
                <a:lnTo>
                  <a:pt x="0" y="71258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610734" y="1028700"/>
            <a:ext cx="5677266" cy="7569687"/>
          </a:xfrm>
          <a:custGeom>
            <a:avLst/>
            <a:gdLst/>
            <a:ahLst/>
            <a:cxnLst/>
            <a:rect r="r" b="b" t="t" l="l"/>
            <a:pathLst>
              <a:path h="7569687" w="5677266">
                <a:moveTo>
                  <a:pt x="0" y="0"/>
                </a:moveTo>
                <a:lnTo>
                  <a:pt x="5677266" y="0"/>
                </a:lnTo>
                <a:lnTo>
                  <a:pt x="5677266" y="7569687"/>
                </a:lnTo>
                <a:lnTo>
                  <a:pt x="0" y="75696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610734" y="1028700"/>
            <a:ext cx="5720383" cy="7627178"/>
          </a:xfrm>
          <a:custGeom>
            <a:avLst/>
            <a:gdLst/>
            <a:ahLst/>
            <a:cxnLst/>
            <a:rect r="r" b="b" t="t" l="l"/>
            <a:pathLst>
              <a:path h="7627178" w="5720383">
                <a:moveTo>
                  <a:pt x="0" y="0"/>
                </a:moveTo>
                <a:lnTo>
                  <a:pt x="5720384" y="0"/>
                </a:lnTo>
                <a:lnTo>
                  <a:pt x="5720384" y="7627178"/>
                </a:lnTo>
                <a:lnTo>
                  <a:pt x="0" y="7627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567617" y="1113471"/>
            <a:ext cx="5720383" cy="7627178"/>
          </a:xfrm>
          <a:custGeom>
            <a:avLst/>
            <a:gdLst/>
            <a:ahLst/>
            <a:cxnLst/>
            <a:rect r="r" b="b" t="t" l="l"/>
            <a:pathLst>
              <a:path h="7627178" w="5720383">
                <a:moveTo>
                  <a:pt x="0" y="0"/>
                </a:moveTo>
                <a:lnTo>
                  <a:pt x="5720383" y="0"/>
                </a:lnTo>
                <a:lnTo>
                  <a:pt x="5720383" y="7627177"/>
                </a:lnTo>
                <a:lnTo>
                  <a:pt x="0" y="76271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04901" y="1274019"/>
            <a:ext cx="5845816" cy="7306081"/>
          </a:xfrm>
          <a:custGeom>
            <a:avLst/>
            <a:gdLst/>
            <a:ahLst/>
            <a:cxnLst/>
            <a:rect r="r" b="b" t="t" l="l"/>
            <a:pathLst>
              <a:path h="7306081" w="5845816">
                <a:moveTo>
                  <a:pt x="0" y="0"/>
                </a:moveTo>
                <a:lnTo>
                  <a:pt x="5845815" y="0"/>
                </a:lnTo>
                <a:lnTo>
                  <a:pt x="5845815" y="7306081"/>
                </a:lnTo>
                <a:lnTo>
                  <a:pt x="0" y="73060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548018" y="1274019"/>
            <a:ext cx="5845816" cy="5845816"/>
          </a:xfrm>
          <a:custGeom>
            <a:avLst/>
            <a:gdLst/>
            <a:ahLst/>
            <a:cxnLst/>
            <a:rect r="r" b="b" t="t" l="l"/>
            <a:pathLst>
              <a:path h="5845816" w="5845816">
                <a:moveTo>
                  <a:pt x="0" y="0"/>
                </a:moveTo>
                <a:lnTo>
                  <a:pt x="5845816" y="0"/>
                </a:lnTo>
                <a:lnTo>
                  <a:pt x="5845816" y="5845816"/>
                </a:lnTo>
                <a:lnTo>
                  <a:pt x="0" y="584581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504901" y="2550551"/>
            <a:ext cx="5845816" cy="5845816"/>
          </a:xfrm>
          <a:custGeom>
            <a:avLst/>
            <a:gdLst/>
            <a:ahLst/>
            <a:cxnLst/>
            <a:rect r="r" b="b" t="t" l="l"/>
            <a:pathLst>
              <a:path h="5845816" w="5845816">
                <a:moveTo>
                  <a:pt x="0" y="0"/>
                </a:moveTo>
                <a:lnTo>
                  <a:pt x="5845815" y="0"/>
                </a:lnTo>
                <a:lnTo>
                  <a:pt x="5845815" y="5845815"/>
                </a:lnTo>
                <a:lnTo>
                  <a:pt x="0" y="58458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567617" y="1884778"/>
            <a:ext cx="5915022" cy="5915022"/>
          </a:xfrm>
          <a:custGeom>
            <a:avLst/>
            <a:gdLst/>
            <a:ahLst/>
            <a:cxnLst/>
            <a:rect r="r" b="b" t="t" l="l"/>
            <a:pathLst>
              <a:path h="5915022" w="5915022">
                <a:moveTo>
                  <a:pt x="0" y="0"/>
                </a:moveTo>
                <a:lnTo>
                  <a:pt x="5915022" y="0"/>
                </a:lnTo>
                <a:lnTo>
                  <a:pt x="5915022" y="5915022"/>
                </a:lnTo>
                <a:lnTo>
                  <a:pt x="0" y="591502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504901" y="1230116"/>
            <a:ext cx="5783099" cy="7228874"/>
          </a:xfrm>
          <a:custGeom>
            <a:avLst/>
            <a:gdLst/>
            <a:ahLst/>
            <a:cxnLst/>
            <a:rect r="r" b="b" t="t" l="l"/>
            <a:pathLst>
              <a:path h="7228874" w="5783099">
                <a:moveTo>
                  <a:pt x="0" y="0"/>
                </a:moveTo>
                <a:lnTo>
                  <a:pt x="5783099" y="0"/>
                </a:lnTo>
                <a:lnTo>
                  <a:pt x="5783099" y="7228874"/>
                </a:lnTo>
                <a:lnTo>
                  <a:pt x="0" y="722887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144000" y="2267334"/>
            <a:ext cx="3236595" cy="5395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Achats</a:t>
            </a:r>
          </a:p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Communication</a:t>
            </a:r>
          </a:p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Admin. et financier</a:t>
            </a:r>
          </a:p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Technique</a:t>
            </a:r>
          </a:p>
          <a:p>
            <a:pPr algn="l">
              <a:lnSpc>
                <a:spcPts val="8499"/>
              </a:lnSpc>
            </a:pPr>
            <a:r>
              <a:rPr lang="en-US" sz="3399" b="true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Programmation</a:t>
            </a:r>
          </a:p>
          <a:p>
            <a:pPr algn="l" marL="0" indent="0" lvl="0">
              <a:lnSpc>
                <a:spcPts val="6999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8612742" y="1453468"/>
            <a:ext cx="9526559" cy="7144920"/>
          </a:xfrm>
          <a:custGeom>
            <a:avLst/>
            <a:gdLst/>
            <a:ahLst/>
            <a:cxnLst/>
            <a:rect r="r" b="b" t="t" l="l"/>
            <a:pathLst>
              <a:path h="7144920" w="9526559">
                <a:moveTo>
                  <a:pt x="0" y="0"/>
                </a:moveTo>
                <a:lnTo>
                  <a:pt x="9526559" y="0"/>
                </a:lnTo>
                <a:lnTo>
                  <a:pt x="9526559" y="7144919"/>
                </a:lnTo>
                <a:lnTo>
                  <a:pt x="0" y="714491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116494" y="1538676"/>
            <a:ext cx="10171506" cy="6776766"/>
          </a:xfrm>
          <a:custGeom>
            <a:avLst/>
            <a:gdLst/>
            <a:ahLst/>
            <a:cxnLst/>
            <a:rect r="r" b="b" t="t" l="l"/>
            <a:pathLst>
              <a:path h="6776766" w="10171506">
                <a:moveTo>
                  <a:pt x="0" y="0"/>
                </a:moveTo>
                <a:lnTo>
                  <a:pt x="10171506" y="0"/>
                </a:lnTo>
                <a:lnTo>
                  <a:pt x="10171506" y="6776766"/>
                </a:lnTo>
                <a:lnTo>
                  <a:pt x="0" y="677676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647678" y="2814817"/>
            <a:ext cx="4714184" cy="3718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724"/>
              </a:lnSpc>
            </a:pPr>
            <a:r>
              <a:rPr lang="en-US" sz="9003" i="true" spc="-405">
                <a:solidFill>
                  <a:srgbClr val="000000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Vie  et animation du lieu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001000" y="2620105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1.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976049" y="3519265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2.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001000" y="4370800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3.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976049" y="5219141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4.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001000" y="6117137"/>
            <a:ext cx="611742" cy="55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999" i="true" spc="-351">
                <a:solidFill>
                  <a:srgbClr val="000000"/>
                </a:solidFill>
                <a:latin typeface="Fraunces Bold Italics"/>
                <a:ea typeface="Fraunces Bold Italics"/>
                <a:cs typeface="Fraunces Bold Italics"/>
                <a:sym typeface="Fraunces Bold Italics"/>
              </a:rPr>
              <a:t>5.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9E7A65"/>
                </a:solidFill>
                <a:latin typeface="Canva Sans"/>
                <a:ea typeface="Canva Sans"/>
                <a:cs typeface="Canva Sans"/>
                <a:sym typeface="Canva Sans"/>
              </a:rPr>
              <a:t>Page 17 sur 26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859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H="true" flipV="true">
            <a:off x="16889594" y="0"/>
            <a:ext cx="0" cy="9263063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17262733" y="8420820"/>
            <a:ext cx="485335" cy="485335"/>
          </a:xfrm>
          <a:custGeom>
            <a:avLst/>
            <a:gdLst/>
            <a:ahLst/>
            <a:cxnLst/>
            <a:rect r="r" b="b" t="t" l="l"/>
            <a:pathLst>
              <a:path h="485335" w="485335">
                <a:moveTo>
                  <a:pt x="0" y="0"/>
                </a:moveTo>
                <a:lnTo>
                  <a:pt x="485335" y="0"/>
                </a:lnTo>
                <a:lnTo>
                  <a:pt x="485335" y="485335"/>
                </a:lnTo>
                <a:lnTo>
                  <a:pt x="0" y="485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>
            <a:off x="8704036" y="9263062"/>
            <a:ext cx="10287000" cy="0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0" y="0"/>
            <a:ext cx="7256979" cy="10257214"/>
          </a:xfrm>
          <a:custGeom>
            <a:avLst/>
            <a:gdLst/>
            <a:ahLst/>
            <a:cxnLst/>
            <a:rect r="r" b="b" t="t" l="l"/>
            <a:pathLst>
              <a:path h="10257214" w="7256979">
                <a:moveTo>
                  <a:pt x="0" y="0"/>
                </a:moveTo>
                <a:lnTo>
                  <a:pt x="7256979" y="0"/>
                </a:lnTo>
                <a:lnTo>
                  <a:pt x="7256979" y="10257214"/>
                </a:lnTo>
                <a:lnTo>
                  <a:pt x="0" y="102572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8163053" y="1686999"/>
            <a:ext cx="8210442" cy="4612640"/>
            <a:chOff x="0" y="0"/>
            <a:chExt cx="10947256" cy="6150187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1273667" y="2091055"/>
              <a:ext cx="8815705" cy="7076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79"/>
                </a:lnSpc>
                <a:spcBef>
                  <a:spcPct val="0"/>
                </a:spcBef>
              </a:pPr>
              <a:r>
                <a:rPr lang="en-US" sz="3199">
                  <a:solidFill>
                    <a:srgbClr val="FFFDFA"/>
                  </a:solidFill>
                  <a:latin typeface="Raleway"/>
                  <a:ea typeface="Raleway"/>
                  <a:cs typeface="Raleway"/>
                  <a:sym typeface="Raleway"/>
                </a:rPr>
                <a:t>Consolider le modèle économique 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1370609" y="3728931"/>
              <a:ext cx="9576646" cy="7076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79"/>
                </a:lnSpc>
                <a:spcBef>
                  <a:spcPct val="0"/>
                </a:spcBef>
              </a:pPr>
              <a:r>
                <a:rPr lang="en-US" sz="3199">
                  <a:solidFill>
                    <a:srgbClr val="FFFDFA"/>
                  </a:solidFill>
                  <a:latin typeface="Raleway"/>
                  <a:ea typeface="Raleway"/>
                  <a:cs typeface="Raleway"/>
                  <a:sym typeface="Raleway"/>
                </a:rPr>
                <a:t>Investir dans les ressources humaines 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1370609" y="5360458"/>
              <a:ext cx="8845102" cy="7076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79"/>
                </a:lnSpc>
                <a:spcBef>
                  <a:spcPct val="0"/>
                </a:spcBef>
              </a:pPr>
              <a:r>
                <a:rPr lang="en-US" sz="3199">
                  <a:solidFill>
                    <a:srgbClr val="FFFDFA"/>
                  </a:solidFill>
                  <a:latin typeface="Raleway"/>
                  <a:ea typeface="Raleway"/>
                  <a:cs typeface="Raleway"/>
                  <a:sym typeface="Raleway"/>
                </a:rPr>
                <a:t>Améliorer techniquement le lieu 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2166974" y="47625"/>
              <a:ext cx="6019377" cy="7575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319"/>
                </a:lnSpc>
              </a:pPr>
              <a:r>
                <a:rPr lang="en-US" b="true" sz="3999" spc="687">
                  <a:solidFill>
                    <a:srgbClr val="FFFFFF"/>
                  </a:solidFill>
                  <a:latin typeface="Fraunces Bold"/>
                  <a:ea typeface="Fraunces Bold"/>
                  <a:cs typeface="Fraunces Bold"/>
                  <a:sym typeface="Fraunces Bold"/>
                </a:rPr>
                <a:t>Une stratégie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104898" y="2205355"/>
              <a:ext cx="815656" cy="7575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319"/>
                </a:lnSpc>
              </a:pPr>
              <a:r>
                <a:rPr lang="en-US" b="true" sz="3999" i="true" spc="-351">
                  <a:solidFill>
                    <a:srgbClr val="FFFFFF"/>
                  </a:solidFill>
                  <a:latin typeface="Fraunces Bold Italics"/>
                  <a:ea typeface="Fraunces Bold Italics"/>
                  <a:cs typeface="Fraunces Bold Italics"/>
                  <a:sym typeface="Fraunces Bold Italics"/>
                </a:rPr>
                <a:t>1.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3761105"/>
              <a:ext cx="815656" cy="7575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319"/>
                </a:lnSpc>
              </a:pPr>
              <a:r>
                <a:rPr lang="en-US" b="true" sz="3999" i="true" spc="-351">
                  <a:solidFill>
                    <a:srgbClr val="FFFFFF"/>
                  </a:solidFill>
                  <a:latin typeface="Fraunces Bold Italics"/>
                  <a:ea typeface="Fraunces Bold Italics"/>
                  <a:cs typeface="Fraunces Bold Italics"/>
                  <a:sym typeface="Fraunces Bold Italics"/>
                </a:rPr>
                <a:t>2.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5392632"/>
              <a:ext cx="815656" cy="7575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319"/>
                </a:lnSpc>
              </a:pPr>
              <a:r>
                <a:rPr lang="en-US" b="true" sz="3999" i="true" spc="-351">
                  <a:solidFill>
                    <a:srgbClr val="FFFFFF"/>
                  </a:solidFill>
                  <a:latin typeface="Fraunces Bold Italics"/>
                  <a:ea typeface="Fraunces Bold Italics"/>
                  <a:cs typeface="Fraunces Bold Italics"/>
                  <a:sym typeface="Fraunces Bold Italics"/>
                </a:rPr>
                <a:t>3.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DFA"/>
                </a:solidFill>
                <a:latin typeface="Canva Sans"/>
                <a:ea typeface="Canva Sans"/>
                <a:cs typeface="Canva Sans"/>
                <a:sym typeface="Canva Sans"/>
              </a:rPr>
              <a:t>Page 18 sur 26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859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19543" y="3577244"/>
            <a:ext cx="4436427" cy="3660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99"/>
              </a:lnSpc>
            </a:pPr>
            <a:r>
              <a:rPr lang="en-US" sz="3399" b="true">
                <a:solidFill>
                  <a:srgbClr val="FFFDFA"/>
                </a:solidFill>
                <a:latin typeface="Raleway Bold"/>
                <a:ea typeface="Raleway Bold"/>
                <a:cs typeface="Raleway Bold"/>
                <a:sym typeface="Raleway Bold"/>
              </a:rPr>
              <a:t>2025 : début matu</a:t>
            </a:r>
            <a:r>
              <a:rPr lang="en-US" sz="3399" b="true">
                <a:solidFill>
                  <a:srgbClr val="FFFDFA"/>
                </a:solidFill>
                <a:latin typeface="Raleway Bold"/>
                <a:ea typeface="Raleway Bold"/>
                <a:cs typeface="Raleway Bold"/>
                <a:sym typeface="Raleway Bold"/>
              </a:rPr>
              <a:t>rité</a:t>
            </a:r>
          </a:p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2026-27 : court terme</a:t>
            </a:r>
          </a:p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2027-31 : moyen terme</a:t>
            </a:r>
          </a:p>
          <a:p>
            <a:pPr algn="l" marL="0" indent="0" lvl="0">
              <a:lnSpc>
                <a:spcPts val="6999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619543" y="1614152"/>
            <a:ext cx="12882161" cy="1261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724"/>
              </a:lnSpc>
            </a:pPr>
            <a:r>
              <a:rPr lang="en-US" sz="9003" i="true" spc="-792">
                <a:solidFill>
                  <a:srgbClr val="FFFDFA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Développements et projets futurs</a:t>
            </a:r>
          </a:p>
        </p:txBody>
      </p:sp>
      <p:sp>
        <p:nvSpPr>
          <p:cNvPr name="AutoShape 4" id="4"/>
          <p:cNvSpPr/>
          <p:nvPr/>
        </p:nvSpPr>
        <p:spPr>
          <a:xfrm flipH="true" flipV="true">
            <a:off x="16889594" y="0"/>
            <a:ext cx="0" cy="9258300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62733" y="8420820"/>
            <a:ext cx="485335" cy="485335"/>
          </a:xfrm>
          <a:custGeom>
            <a:avLst/>
            <a:gdLst/>
            <a:ahLst/>
            <a:cxnLst/>
            <a:rect r="r" b="b" t="t" l="l"/>
            <a:pathLst>
              <a:path h="485335" w="485335">
                <a:moveTo>
                  <a:pt x="0" y="0"/>
                </a:moveTo>
                <a:lnTo>
                  <a:pt x="485335" y="0"/>
                </a:lnTo>
                <a:lnTo>
                  <a:pt x="485335" y="485335"/>
                </a:lnTo>
                <a:lnTo>
                  <a:pt x="0" y="485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>
            <a:off x="8704036" y="9263062"/>
            <a:ext cx="10287000" cy="0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DFA"/>
                </a:solidFill>
                <a:latin typeface="Canva Sans"/>
                <a:ea typeface="Canva Sans"/>
                <a:cs typeface="Canva Sans"/>
                <a:sym typeface="Canva Sans"/>
              </a:rPr>
              <a:t>Page 19 sur 26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44473" y="3986710"/>
            <a:ext cx="8855074" cy="5036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Résilience du Chiffre d’Affaires avec multi-activités (2 ETP + charges financées + prêt remb.)</a:t>
            </a:r>
          </a:p>
          <a:p>
            <a:pPr algn="l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Maitrise accrue des différents métiers</a:t>
            </a:r>
          </a:p>
          <a:p>
            <a:pPr algn="l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Outils efficaces (modèles graphiques, équipements, guides utilisations, appli...)</a:t>
            </a:r>
          </a:p>
          <a:p>
            <a:pPr algn="l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Notoriété croissante, locale et régionale</a:t>
            </a:r>
          </a:p>
          <a:p>
            <a:pPr algn="l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Partenariats pérennes (4 ans)</a:t>
            </a:r>
          </a:p>
          <a:p>
            <a:pPr algn="l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Stabilité d’une partie de l’équipe (3 ans)</a:t>
            </a:r>
          </a:p>
          <a:p>
            <a:pPr algn="l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Essor du rôle de l’asso</a:t>
            </a:r>
          </a:p>
          <a:p>
            <a:pPr algn="l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Implication de la communauté</a:t>
            </a:r>
          </a:p>
          <a:p>
            <a:pPr algn="l">
              <a:lnSpc>
                <a:spcPts val="3639"/>
              </a:lnSpc>
            </a:pP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859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19543" y="3662969"/>
            <a:ext cx="4455160" cy="3623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2025 : début matu</a:t>
            </a: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rité</a:t>
            </a:r>
          </a:p>
          <a:p>
            <a:pPr algn="l">
              <a:lnSpc>
                <a:spcPts val="8499"/>
              </a:lnSpc>
            </a:pPr>
            <a:r>
              <a:rPr lang="en-US" sz="3399" b="true">
                <a:solidFill>
                  <a:srgbClr val="FFFDFA"/>
                </a:solidFill>
                <a:latin typeface="Raleway Bold"/>
                <a:ea typeface="Raleway Bold"/>
                <a:cs typeface="Raleway Bold"/>
                <a:sym typeface="Raleway Bold"/>
              </a:rPr>
              <a:t>2026-27 : court terme</a:t>
            </a:r>
          </a:p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2027-31 : moyen terme</a:t>
            </a:r>
          </a:p>
          <a:p>
            <a:pPr algn="l" marL="0" indent="0" lvl="0">
              <a:lnSpc>
                <a:spcPts val="6999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619543" y="1614152"/>
            <a:ext cx="12882161" cy="1261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724"/>
              </a:lnSpc>
            </a:pPr>
            <a:r>
              <a:rPr lang="en-US" sz="9003" i="true" spc="-792">
                <a:solidFill>
                  <a:srgbClr val="FFFDFA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Développements et projets futurs</a:t>
            </a:r>
          </a:p>
        </p:txBody>
      </p:sp>
      <p:sp>
        <p:nvSpPr>
          <p:cNvPr name="AutoShape 4" id="4"/>
          <p:cNvSpPr/>
          <p:nvPr/>
        </p:nvSpPr>
        <p:spPr>
          <a:xfrm flipH="true" flipV="true">
            <a:off x="16889594" y="6217316"/>
            <a:ext cx="0" cy="3045746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7262733" y="8420820"/>
            <a:ext cx="485335" cy="485335"/>
          </a:xfrm>
          <a:custGeom>
            <a:avLst/>
            <a:gdLst/>
            <a:ahLst/>
            <a:cxnLst/>
            <a:rect r="r" b="b" t="t" l="l"/>
            <a:pathLst>
              <a:path h="485335" w="485335">
                <a:moveTo>
                  <a:pt x="0" y="0"/>
                </a:moveTo>
                <a:lnTo>
                  <a:pt x="485335" y="0"/>
                </a:lnTo>
                <a:lnTo>
                  <a:pt x="485335" y="485335"/>
                </a:lnTo>
                <a:lnTo>
                  <a:pt x="0" y="485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>
            <a:off x="8704036" y="9263062"/>
            <a:ext cx="10287000" cy="0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DFA"/>
                </a:solidFill>
                <a:latin typeface="Canva Sans"/>
                <a:ea typeface="Canva Sans"/>
                <a:cs typeface="Canva Sans"/>
                <a:sym typeface="Canva Sans"/>
              </a:rPr>
              <a:t>Page 20 sur 26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085985" y="3948719"/>
            <a:ext cx="10352723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Consolider le </a:t>
            </a:r>
            <a:r>
              <a:rPr lang="en-US" b="true" sz="2799">
                <a:solidFill>
                  <a:srgbClr val="FFFDFA"/>
                </a:solidFill>
                <a:latin typeface="Raleway Bold"/>
                <a:ea typeface="Raleway Bold"/>
                <a:cs typeface="Raleway Bold"/>
                <a:sym typeface="Raleway Bold"/>
              </a:rPr>
              <a:t>modèle économique</a:t>
            </a: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 (</a:t>
            </a: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objectif 200.000 € T+ 24% 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085985" y="4864735"/>
            <a:ext cx="9823450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Investir dans les ressources </a:t>
            </a:r>
            <a:r>
              <a:rPr lang="en-US" b="true" sz="2799">
                <a:solidFill>
                  <a:srgbClr val="FFFDFA"/>
                </a:solidFill>
                <a:latin typeface="Raleway Bold"/>
                <a:ea typeface="Raleway Bold"/>
                <a:cs typeface="Raleway Bold"/>
                <a:sym typeface="Raleway Bold"/>
              </a:rPr>
              <a:t>humain</a:t>
            </a: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es  (salarié.e.s + usagers)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085985" y="5784215"/>
            <a:ext cx="7148671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Améliorer </a:t>
            </a:r>
            <a:r>
              <a:rPr lang="en-US" b="true" sz="2799">
                <a:solidFill>
                  <a:srgbClr val="FFFDFA"/>
                </a:solidFill>
                <a:latin typeface="Raleway Bold"/>
                <a:ea typeface="Raleway Bold"/>
                <a:cs typeface="Raleway Bold"/>
                <a:sym typeface="Raleway Bold"/>
              </a:rPr>
              <a:t>technique</a:t>
            </a: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ment le lieu (5 projets)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144000" y="6434100"/>
            <a:ext cx="4956526" cy="2472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cuisine pro</a:t>
            </a: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“four à painzza”</a:t>
            </a: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bar d’été</a:t>
            </a: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agrandissement jardin</a:t>
            </a:r>
          </a:p>
          <a:p>
            <a:pPr algn="just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ombrages jardin</a:t>
            </a:r>
          </a:p>
        </p:txBody>
      </p:sp>
      <p:sp>
        <p:nvSpPr>
          <p:cNvPr name="AutoShape 12" id="12"/>
          <p:cNvSpPr/>
          <p:nvPr/>
        </p:nvSpPr>
        <p:spPr>
          <a:xfrm flipV="true">
            <a:off x="6598958" y="4069684"/>
            <a:ext cx="0" cy="2147632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859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H="true" flipV="true">
            <a:off x="6872161" y="4015394"/>
            <a:ext cx="0" cy="4890761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17262733" y="8420820"/>
            <a:ext cx="485335" cy="485335"/>
          </a:xfrm>
          <a:custGeom>
            <a:avLst/>
            <a:gdLst/>
            <a:ahLst/>
            <a:cxnLst/>
            <a:rect r="r" b="b" t="t" l="l"/>
            <a:pathLst>
              <a:path h="485335" w="485335">
                <a:moveTo>
                  <a:pt x="0" y="0"/>
                </a:moveTo>
                <a:lnTo>
                  <a:pt x="485335" y="0"/>
                </a:lnTo>
                <a:lnTo>
                  <a:pt x="485335" y="485335"/>
                </a:lnTo>
                <a:lnTo>
                  <a:pt x="0" y="485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>
            <a:off x="8704036" y="9263062"/>
            <a:ext cx="10287000" cy="0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DFA"/>
                </a:solidFill>
                <a:latin typeface="Canva Sans"/>
                <a:ea typeface="Canva Sans"/>
                <a:cs typeface="Canva Sans"/>
                <a:sym typeface="Canva Sans"/>
              </a:rPr>
              <a:t>Page 21 sur 26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400798" y="3662969"/>
            <a:ext cx="10725856" cy="6976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Même stratégie : modèle éco + RH + technique</a:t>
            </a:r>
          </a:p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ET </a:t>
            </a:r>
            <a:r>
              <a:rPr lang="en-US" sz="2799" u="sng" b="true">
                <a:solidFill>
                  <a:srgbClr val="FFFDFA"/>
                </a:solidFill>
                <a:latin typeface="Raleway Bold"/>
                <a:ea typeface="Raleway Bold"/>
                <a:cs typeface="Raleway Bold"/>
                <a:sym typeface="Raleway Bold"/>
              </a:rPr>
              <a:t>ouvrir</a:t>
            </a:r>
            <a:r>
              <a:rPr lang="en-US" sz="2799" b="true">
                <a:solidFill>
                  <a:srgbClr val="FFFDFA"/>
                </a:solidFill>
                <a:latin typeface="Raleway Bold"/>
                <a:ea typeface="Raleway Bold"/>
                <a:cs typeface="Raleway Bold"/>
                <a:sym typeface="Raleway Bold"/>
              </a:rPr>
              <a:t> le projet </a:t>
            </a: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toujours plus </a:t>
            </a:r>
            <a:r>
              <a:rPr lang="en-US" sz="2799" b="true">
                <a:solidFill>
                  <a:srgbClr val="FFFDFA"/>
                </a:solidFill>
                <a:latin typeface="Raleway Bold"/>
                <a:ea typeface="Raleway Bold"/>
                <a:cs typeface="Raleway Bold"/>
                <a:sym typeface="Raleway Bold"/>
              </a:rPr>
              <a:t>:</a:t>
            </a:r>
          </a:p>
          <a:p>
            <a:pPr algn="l" marL="604519" indent="-302260" lvl="1">
              <a:lnSpc>
                <a:spcPts val="6999"/>
              </a:lnSpc>
              <a:buFont typeface="Arial"/>
              <a:buChar char="•"/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Créer des synergies avec la ferme (projet écolieu 16.000m2)</a:t>
            </a:r>
          </a:p>
          <a:p>
            <a:pPr algn="l" marL="604519" indent="-302260" lvl="1">
              <a:lnSpc>
                <a:spcPts val="6999"/>
              </a:lnSpc>
              <a:buFont typeface="Arial"/>
              <a:buChar char="•"/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Développer festivals de reggae et arts de rue (hors les murs)</a:t>
            </a:r>
          </a:p>
          <a:p>
            <a:pPr algn="l" marL="604519" indent="-302260" lvl="1">
              <a:lnSpc>
                <a:spcPts val="6999"/>
              </a:lnSpc>
              <a:buFont typeface="Arial"/>
              <a:buChar char="•"/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Réfléchir à évolution juridique pour ouvrir  (salarié.e.s + asso + ferme familiale + usagers impliqués)</a:t>
            </a:r>
          </a:p>
          <a:p>
            <a:pPr algn="l">
              <a:lnSpc>
                <a:spcPts val="6999"/>
              </a:lnSpc>
            </a:pPr>
          </a:p>
          <a:p>
            <a:pPr algn="l" marL="0" indent="0" lvl="0">
              <a:lnSpc>
                <a:spcPts val="6999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7085997" y="3341467"/>
            <a:ext cx="11202003" cy="6233679"/>
            <a:chOff x="0" y="0"/>
            <a:chExt cx="14936005" cy="831157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550331" cy="8311571"/>
            </a:xfrm>
            <a:custGeom>
              <a:avLst/>
              <a:gdLst/>
              <a:ahLst/>
              <a:cxnLst/>
              <a:rect r="r" b="b" t="t" l="l"/>
              <a:pathLst>
                <a:path h="8311571" w="8550331">
                  <a:moveTo>
                    <a:pt x="0" y="0"/>
                  </a:moveTo>
                  <a:lnTo>
                    <a:pt x="8550331" y="0"/>
                  </a:lnTo>
                  <a:lnTo>
                    <a:pt x="8550331" y="8311571"/>
                  </a:lnTo>
                  <a:lnTo>
                    <a:pt x="0" y="8311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436" r="0" b="-1436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8550331" y="0"/>
              <a:ext cx="6385673" cy="8276479"/>
            </a:xfrm>
            <a:custGeom>
              <a:avLst/>
              <a:gdLst/>
              <a:ahLst/>
              <a:cxnLst/>
              <a:rect r="r" b="b" t="t" l="l"/>
              <a:pathLst>
                <a:path h="8276479" w="6385673">
                  <a:moveTo>
                    <a:pt x="0" y="0"/>
                  </a:moveTo>
                  <a:lnTo>
                    <a:pt x="6385674" y="0"/>
                  </a:lnTo>
                  <a:lnTo>
                    <a:pt x="6385674" y="8276479"/>
                  </a:lnTo>
                  <a:lnTo>
                    <a:pt x="0" y="8276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436" r="0" b="-1436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5050021" y="3162397"/>
            <a:ext cx="13237979" cy="6412749"/>
            <a:chOff x="0" y="0"/>
            <a:chExt cx="17650638" cy="855033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250197" y="0"/>
              <a:ext cx="11400442" cy="8550331"/>
            </a:xfrm>
            <a:custGeom>
              <a:avLst/>
              <a:gdLst/>
              <a:ahLst/>
              <a:cxnLst/>
              <a:rect r="r" b="b" t="t" l="l"/>
              <a:pathLst>
                <a:path h="8550331" w="11400442">
                  <a:moveTo>
                    <a:pt x="0" y="0"/>
                  </a:moveTo>
                  <a:lnTo>
                    <a:pt x="11400441" y="0"/>
                  </a:lnTo>
                  <a:lnTo>
                    <a:pt x="11400441" y="8550331"/>
                  </a:lnTo>
                  <a:lnTo>
                    <a:pt x="0" y="8550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598502" cy="8550331"/>
            </a:xfrm>
            <a:custGeom>
              <a:avLst/>
              <a:gdLst/>
              <a:ahLst/>
              <a:cxnLst/>
              <a:rect r="r" b="b" t="t" l="l"/>
              <a:pathLst>
                <a:path h="8550331" w="8598502">
                  <a:moveTo>
                    <a:pt x="0" y="0"/>
                  </a:moveTo>
                  <a:lnTo>
                    <a:pt x="8598502" y="0"/>
                  </a:lnTo>
                  <a:lnTo>
                    <a:pt x="8598502" y="8550331"/>
                  </a:lnTo>
                  <a:lnTo>
                    <a:pt x="0" y="8550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619543" y="3662969"/>
            <a:ext cx="4719479" cy="3623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2025 : début matu</a:t>
            </a: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rité</a:t>
            </a:r>
          </a:p>
          <a:p>
            <a:pPr algn="l">
              <a:lnSpc>
                <a:spcPts val="699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2026-27 : court terme</a:t>
            </a:r>
          </a:p>
          <a:p>
            <a:pPr algn="l">
              <a:lnSpc>
                <a:spcPts val="8499"/>
              </a:lnSpc>
            </a:pPr>
            <a:r>
              <a:rPr lang="en-US" sz="3399" b="true">
                <a:solidFill>
                  <a:srgbClr val="FFFDFA"/>
                </a:solidFill>
                <a:latin typeface="Raleway Bold"/>
                <a:ea typeface="Raleway Bold"/>
                <a:cs typeface="Raleway Bold"/>
                <a:sym typeface="Raleway Bold"/>
              </a:rPr>
              <a:t>2027-31 : moyen terme</a:t>
            </a:r>
          </a:p>
          <a:p>
            <a:pPr algn="l" marL="0" indent="0" lvl="0">
              <a:lnSpc>
                <a:spcPts val="6999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619543" y="1614152"/>
            <a:ext cx="12882161" cy="1261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724"/>
              </a:lnSpc>
            </a:pPr>
            <a:r>
              <a:rPr lang="en-US" sz="9003" i="true" spc="-792">
                <a:solidFill>
                  <a:srgbClr val="FFFDFA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Développements et projets futurs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002276" y="1833562"/>
            <a:ext cx="6283447" cy="1004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023"/>
              </a:lnSpc>
            </a:pPr>
            <a:r>
              <a:rPr lang="en-US" sz="9003" i="true" spc="-792">
                <a:solidFill>
                  <a:srgbClr val="000000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Conclusion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845549" y="4543406"/>
            <a:ext cx="12596901" cy="5031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chance de pouvoir réaliser utopie</a:t>
            </a:r>
          </a:p>
          <a:p>
            <a:pPr algn="ctr">
              <a:lnSpc>
                <a:spcPts val="3639"/>
              </a:lnSpc>
            </a:pPr>
          </a:p>
          <a:p>
            <a:pPr algn="ctr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prise de hauteur / rôle de pilote</a:t>
            </a:r>
          </a:p>
          <a:p>
            <a:pPr algn="ctr">
              <a:lnSpc>
                <a:spcPts val="3639"/>
              </a:lnSpc>
            </a:pPr>
          </a:p>
          <a:p>
            <a:pPr algn="ctr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aider “entrepreneurs citoyens”</a:t>
            </a:r>
          </a:p>
          <a:p>
            <a:pPr algn="ctr">
              <a:lnSpc>
                <a:spcPts val="3639"/>
              </a:lnSpc>
            </a:pPr>
          </a:p>
          <a:p>
            <a:pPr algn="ctr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champs des possibles ouverts</a:t>
            </a:r>
          </a:p>
          <a:p>
            <a:pPr algn="ctr">
              <a:lnSpc>
                <a:spcPts val="3639"/>
              </a:lnSpc>
            </a:pPr>
          </a:p>
          <a:p>
            <a:pPr algn="ctr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“poches de résistance positive” et bulle d’oxygène</a:t>
            </a:r>
          </a:p>
          <a:p>
            <a:pPr algn="ctr">
              <a:lnSpc>
                <a:spcPts val="3639"/>
              </a:lnSpc>
            </a:pPr>
          </a:p>
          <a:p>
            <a:pPr algn="ctr" marL="0" indent="0" lvl="0">
              <a:lnSpc>
                <a:spcPts val="3639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8901332" y="3066568"/>
            <a:ext cx="485335" cy="485335"/>
          </a:xfrm>
          <a:custGeom>
            <a:avLst/>
            <a:gdLst/>
            <a:ahLst/>
            <a:cxnLst/>
            <a:rect r="r" b="b" t="t" l="l"/>
            <a:pathLst>
              <a:path h="485335" w="485335">
                <a:moveTo>
                  <a:pt x="0" y="0"/>
                </a:moveTo>
                <a:lnTo>
                  <a:pt x="485336" y="0"/>
                </a:lnTo>
                <a:lnTo>
                  <a:pt x="485336" y="485335"/>
                </a:lnTo>
                <a:lnTo>
                  <a:pt x="0" y="485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DFA"/>
                </a:solidFill>
                <a:latin typeface="Canva Sans"/>
                <a:ea typeface="Canva Sans"/>
                <a:cs typeface="Canva Sans"/>
                <a:sym typeface="Canva Sans"/>
              </a:rPr>
              <a:t>Page 22 sur 26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>
  <p:cSld>
    <p:bg>
      <p:bgPr>
        <a:solidFill>
          <a:srgbClr val="6859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169550" y="4217947"/>
            <a:ext cx="11948900" cy="3202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Gloria ma compagne, co-fondatrice de l’ombre</a:t>
            </a:r>
          </a:p>
          <a:p>
            <a:pPr algn="ctr">
              <a:lnSpc>
                <a:spcPts val="3639"/>
              </a:lnSpc>
            </a:pPr>
          </a:p>
          <a:p>
            <a:pPr algn="ctr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la France et ses structures d’accompagnements</a:t>
            </a:r>
          </a:p>
          <a:p>
            <a:pPr algn="ctr">
              <a:lnSpc>
                <a:spcPts val="3639"/>
              </a:lnSpc>
            </a:pPr>
          </a:p>
          <a:p>
            <a:pPr algn="ctr">
              <a:lnSpc>
                <a:spcPts val="3639"/>
              </a:lnSpc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les clients investis et salariés impliqués</a:t>
            </a:r>
          </a:p>
          <a:p>
            <a:pPr algn="ctr">
              <a:lnSpc>
                <a:spcPts val="3639"/>
              </a:lnSpc>
            </a:pPr>
          </a:p>
          <a:p>
            <a:pPr algn="ctr" marL="0" indent="0" lvl="0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UPHF et Mme Quéant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002276" y="2313663"/>
            <a:ext cx="6283447" cy="1004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023"/>
              </a:lnSpc>
            </a:pPr>
            <a:r>
              <a:rPr lang="en-US" sz="9003" i="true" spc="-792">
                <a:solidFill>
                  <a:srgbClr val="FFFDFA"/>
                </a:solidFill>
                <a:latin typeface="Fraunces Thin Italics"/>
                <a:ea typeface="Fraunces Thin Italics"/>
                <a:cs typeface="Fraunces Thin Italics"/>
                <a:sym typeface="Fraunces Thin Italics"/>
              </a:rPr>
              <a:t>Remerciements</a:t>
            </a:r>
          </a:p>
        </p:txBody>
      </p:sp>
      <p:sp>
        <p:nvSpPr>
          <p:cNvPr name="AutoShape 4" id="4"/>
          <p:cNvSpPr/>
          <p:nvPr/>
        </p:nvSpPr>
        <p:spPr>
          <a:xfrm>
            <a:off x="0" y="9329738"/>
            <a:ext cx="18288000" cy="0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0" y="1033462"/>
            <a:ext cx="18288000" cy="0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DFA"/>
                </a:solidFill>
                <a:latin typeface="Canva Sans"/>
                <a:ea typeface="Canva Sans"/>
                <a:cs typeface="Canva Sans"/>
                <a:sym typeface="Canva Sans"/>
              </a:rPr>
              <a:t>Page 23 sur 26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859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1906" y="8334579"/>
            <a:ext cx="18288000" cy="0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8901332" y="2913123"/>
            <a:ext cx="485335" cy="485335"/>
          </a:xfrm>
          <a:custGeom>
            <a:avLst/>
            <a:gdLst/>
            <a:ahLst/>
            <a:cxnLst/>
            <a:rect r="r" b="b" t="t" l="l"/>
            <a:pathLst>
              <a:path h="485335" w="485335">
                <a:moveTo>
                  <a:pt x="0" y="0"/>
                </a:moveTo>
                <a:lnTo>
                  <a:pt x="485336" y="0"/>
                </a:lnTo>
                <a:lnTo>
                  <a:pt x="485336" y="485335"/>
                </a:lnTo>
                <a:lnTo>
                  <a:pt x="0" y="485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747806" y="4205006"/>
            <a:ext cx="10792388" cy="2305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04"/>
              </a:lnSpc>
            </a:pPr>
            <a:r>
              <a:rPr lang="en-US" sz="10903" spc="-490">
                <a:solidFill>
                  <a:srgbClr val="FFFDFA"/>
                </a:solidFill>
                <a:latin typeface="Fraunces"/>
                <a:ea typeface="Fraunces"/>
                <a:cs typeface="Fraunces"/>
                <a:sym typeface="Fraunces"/>
              </a:rPr>
              <a:t>Avez-vous</a:t>
            </a:r>
          </a:p>
          <a:p>
            <a:pPr algn="ctr" marL="0" indent="0" lvl="0">
              <a:lnSpc>
                <a:spcPts val="8504"/>
              </a:lnSpc>
            </a:pPr>
            <a:r>
              <a:rPr lang="en-US" sz="10903" spc="-490">
                <a:solidFill>
                  <a:srgbClr val="FFFDFA"/>
                </a:solidFill>
                <a:latin typeface="Fraunces"/>
                <a:ea typeface="Fraunces"/>
                <a:cs typeface="Fraunces"/>
                <a:sym typeface="Fraunces"/>
              </a:rPr>
              <a:t>des </a:t>
            </a:r>
            <a:r>
              <a:rPr lang="en-US" sz="10903" i="true" spc="-490">
                <a:solidFill>
                  <a:srgbClr val="FFFDFA"/>
                </a:solidFill>
                <a:latin typeface="Fraunces Italics"/>
                <a:ea typeface="Fraunces Italics"/>
                <a:cs typeface="Fraunces Italics"/>
                <a:sym typeface="Fraunces Italics"/>
              </a:rPr>
              <a:t>questions 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316100" y="8592958"/>
            <a:ext cx="7655801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Temps d’échanges suite à la présentation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DFA"/>
                </a:solidFill>
                <a:latin typeface="Canva Sans"/>
                <a:ea typeface="Canva Sans"/>
                <a:cs typeface="Canva Sans"/>
                <a:sym typeface="Canva Sans"/>
              </a:rPr>
              <a:t>Page 24 sur 26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859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253312" y="7836282"/>
            <a:ext cx="9781375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— René Char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747806" y="3034030"/>
            <a:ext cx="10792388" cy="4333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80"/>
              </a:lnSpc>
            </a:pPr>
            <a:r>
              <a:rPr lang="en-US" sz="8000" i="true" spc="-704">
                <a:solidFill>
                  <a:srgbClr val="FFFDFA"/>
                </a:solidFill>
                <a:latin typeface="Fraunces Italics"/>
                <a:ea typeface="Fraunces Italics"/>
                <a:cs typeface="Fraunces Italics"/>
                <a:sym typeface="Fraunces Italics"/>
              </a:rPr>
              <a:t>Impose ta chance, serre ton bonheur et va vers ton risque, à te regarder,</a:t>
            </a:r>
          </a:p>
          <a:p>
            <a:pPr algn="ctr" marL="0" indent="0" lvl="0">
              <a:lnSpc>
                <a:spcPts val="8480"/>
              </a:lnSpc>
            </a:pPr>
            <a:r>
              <a:rPr lang="en-US" sz="8000" i="true" spc="-704">
                <a:solidFill>
                  <a:srgbClr val="FFFDFA"/>
                </a:solidFill>
                <a:latin typeface="Fraunces Italics"/>
                <a:ea typeface="Fraunces Italics"/>
                <a:cs typeface="Fraunces Italics"/>
                <a:sym typeface="Fraunces Italics"/>
              </a:rPr>
              <a:t> ils s’habitueront.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8901332" y="1900994"/>
            <a:ext cx="485335" cy="485335"/>
          </a:xfrm>
          <a:custGeom>
            <a:avLst/>
            <a:gdLst/>
            <a:ahLst/>
            <a:cxnLst/>
            <a:rect r="r" b="b" t="t" l="l"/>
            <a:pathLst>
              <a:path h="485335" w="485335">
                <a:moveTo>
                  <a:pt x="0" y="0"/>
                </a:moveTo>
                <a:lnTo>
                  <a:pt x="485336" y="0"/>
                </a:lnTo>
                <a:lnTo>
                  <a:pt x="485336" y="485336"/>
                </a:lnTo>
                <a:lnTo>
                  <a:pt x="0" y="4853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DFA"/>
                </a:solidFill>
                <a:latin typeface="Canva Sans"/>
                <a:ea typeface="Canva Sans"/>
                <a:cs typeface="Canva Sans"/>
                <a:sym typeface="Canva Sans"/>
              </a:rPr>
              <a:t>Page 25 sur 26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859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0" y="9329738"/>
            <a:ext cx="18288000" cy="0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11906" y="8460534"/>
            <a:ext cx="18288000" cy="0"/>
          </a:xfrm>
          <a:prstGeom prst="line">
            <a:avLst/>
          </a:prstGeom>
          <a:ln cap="rnd" w="9525">
            <a:solidFill>
              <a:srgbClr val="FFFDF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3461944" y="821057"/>
            <a:ext cx="3797356" cy="1639093"/>
          </a:xfrm>
          <a:custGeom>
            <a:avLst/>
            <a:gdLst/>
            <a:ahLst/>
            <a:cxnLst/>
            <a:rect r="r" b="b" t="t" l="l"/>
            <a:pathLst>
              <a:path h="1639093" w="3797356">
                <a:moveTo>
                  <a:pt x="0" y="0"/>
                </a:moveTo>
                <a:lnTo>
                  <a:pt x="3797356" y="0"/>
                </a:lnTo>
                <a:lnTo>
                  <a:pt x="3797356" y="1639093"/>
                </a:lnTo>
                <a:lnTo>
                  <a:pt x="0" y="16390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126792" y="2656135"/>
            <a:ext cx="7161348" cy="5371011"/>
          </a:xfrm>
          <a:custGeom>
            <a:avLst/>
            <a:gdLst/>
            <a:ahLst/>
            <a:cxnLst/>
            <a:rect r="r" b="b" t="t" l="l"/>
            <a:pathLst>
              <a:path h="5371011" w="7161348">
                <a:moveTo>
                  <a:pt x="0" y="0"/>
                </a:moveTo>
                <a:lnTo>
                  <a:pt x="7161347" y="0"/>
                </a:lnTo>
                <a:lnTo>
                  <a:pt x="7161347" y="5371011"/>
                </a:lnTo>
                <a:lnTo>
                  <a:pt x="0" y="53710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839684" y="4736076"/>
            <a:ext cx="7304316" cy="1858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835"/>
              </a:lnSpc>
            </a:pPr>
            <a:r>
              <a:rPr lang="en-US" sz="16455" i="true" spc="-740">
                <a:solidFill>
                  <a:srgbClr val="FFFDFA"/>
                </a:solidFill>
                <a:latin typeface="Fraunces Italics"/>
                <a:ea typeface="Fraunces Italics"/>
                <a:cs typeface="Fraunces Italics"/>
                <a:sym typeface="Fraunces Italics"/>
              </a:rPr>
              <a:t>Merci !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822475" y="1180863"/>
            <a:ext cx="8747590" cy="459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Université Polytechnique des Hauts-de-France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78191" y="8718912"/>
            <a:ext cx="4868067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Eric Leleu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675550" y="8718912"/>
            <a:ext cx="4902484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21 novembre 2025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807325" y="8718912"/>
            <a:ext cx="5451975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>
                <a:solidFill>
                  <a:srgbClr val="FFFDFA"/>
                </a:solidFill>
                <a:latin typeface="Raleway"/>
                <a:ea typeface="Raleway"/>
                <a:cs typeface="Raleway"/>
                <a:sym typeface="Raleway"/>
              </a:rPr>
              <a:t>VAE encadrée par Céline Quéant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780685" y="9537046"/>
            <a:ext cx="152400" cy="190500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DFA"/>
                </a:solidFill>
                <a:latin typeface="Canva Sans"/>
                <a:ea typeface="Canva Sans"/>
                <a:cs typeface="Canva Sans"/>
                <a:sym typeface="Canva Sans"/>
              </a:rPr>
              <a:t>Page 26 sur 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DAG3rePBSS8</dc:identifier>
  <dcterms:modified xsi:type="dcterms:W3CDTF">2011-08-01T06:04:30Z</dcterms:modified>
  <cp:revision>1</cp:revision>
  <dc:title>Soutenance Master TL</dc:title>
</cp:coreProperties>
</file>